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handoutMasterIdLst>
    <p:handoutMasterId r:id="rId50"/>
  </p:handoutMasterIdLst>
  <p:sldIdLst>
    <p:sldId id="315" r:id="rId2"/>
    <p:sldId id="650" r:id="rId3"/>
    <p:sldId id="654" r:id="rId4"/>
    <p:sldId id="763" r:id="rId5"/>
    <p:sldId id="778" r:id="rId6"/>
    <p:sldId id="777" r:id="rId7"/>
    <p:sldId id="764" r:id="rId8"/>
    <p:sldId id="779" r:id="rId9"/>
    <p:sldId id="791" r:id="rId10"/>
    <p:sldId id="768" r:id="rId11"/>
    <p:sldId id="769" r:id="rId12"/>
    <p:sldId id="765" r:id="rId13"/>
    <p:sldId id="782" r:id="rId14"/>
    <p:sldId id="784" r:id="rId15"/>
    <p:sldId id="783" r:id="rId16"/>
    <p:sldId id="785" r:id="rId17"/>
    <p:sldId id="772" r:id="rId18"/>
    <p:sldId id="773" r:id="rId19"/>
    <p:sldId id="774" r:id="rId20"/>
    <p:sldId id="786" r:id="rId21"/>
    <p:sldId id="787" r:id="rId22"/>
    <p:sldId id="788" r:id="rId23"/>
    <p:sldId id="767" r:id="rId24"/>
    <p:sldId id="771" r:id="rId25"/>
    <p:sldId id="794" r:id="rId26"/>
    <p:sldId id="798" r:id="rId27"/>
    <p:sldId id="789" r:id="rId28"/>
    <p:sldId id="770" r:id="rId29"/>
    <p:sldId id="756" r:id="rId30"/>
    <p:sldId id="734" r:id="rId31"/>
    <p:sldId id="801" r:id="rId32"/>
    <p:sldId id="759" r:id="rId33"/>
    <p:sldId id="802" r:id="rId34"/>
    <p:sldId id="790" r:id="rId35"/>
    <p:sldId id="804" r:id="rId36"/>
    <p:sldId id="762" r:id="rId37"/>
    <p:sldId id="805" r:id="rId38"/>
    <p:sldId id="806" r:id="rId39"/>
    <p:sldId id="807" r:id="rId40"/>
    <p:sldId id="808" r:id="rId41"/>
    <p:sldId id="811" r:id="rId42"/>
    <p:sldId id="814" r:id="rId43"/>
    <p:sldId id="812" r:id="rId44"/>
    <p:sldId id="809" r:id="rId45"/>
    <p:sldId id="813" r:id="rId46"/>
    <p:sldId id="810" r:id="rId47"/>
    <p:sldId id="4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650"/>
            <p14:sldId id="654"/>
            <p14:sldId id="763"/>
            <p14:sldId id="778"/>
            <p14:sldId id="777"/>
            <p14:sldId id="764"/>
            <p14:sldId id="779"/>
            <p14:sldId id="791"/>
            <p14:sldId id="768"/>
            <p14:sldId id="769"/>
            <p14:sldId id="765"/>
            <p14:sldId id="782"/>
            <p14:sldId id="784"/>
            <p14:sldId id="783"/>
            <p14:sldId id="785"/>
            <p14:sldId id="772"/>
            <p14:sldId id="773"/>
            <p14:sldId id="774"/>
            <p14:sldId id="786"/>
            <p14:sldId id="787"/>
            <p14:sldId id="788"/>
            <p14:sldId id="767"/>
            <p14:sldId id="771"/>
            <p14:sldId id="794"/>
            <p14:sldId id="798"/>
            <p14:sldId id="789"/>
            <p14:sldId id="770"/>
            <p14:sldId id="756"/>
            <p14:sldId id="734"/>
            <p14:sldId id="801"/>
            <p14:sldId id="759"/>
            <p14:sldId id="802"/>
            <p14:sldId id="790"/>
            <p14:sldId id="804"/>
            <p14:sldId id="762"/>
            <p14:sldId id="805"/>
            <p14:sldId id="806"/>
            <p14:sldId id="807"/>
            <p14:sldId id="808"/>
            <p14:sldId id="811"/>
            <p14:sldId id="814"/>
            <p14:sldId id="812"/>
            <p14:sldId id="809"/>
            <p14:sldId id="813"/>
            <p14:sldId id="810"/>
            <p14:sldId id="465"/>
          </p14:sldIdLst>
        </p14:section>
        <p14:section name="Store" id="{99F90279-42E7-411D-A27A-8C0A36389AB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EBA090-0AE9-9F8E-40EE-5CC243E7E5EE}" name="Wes Austin" initials="WA" userId="Wes Aust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3F314"/>
    <a:srgbClr val="FF9900"/>
    <a:srgbClr val="00B050"/>
    <a:srgbClr val="007033"/>
    <a:srgbClr val="C00000"/>
    <a:srgbClr val="2E6187"/>
    <a:srgbClr val="E09878"/>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327" autoAdjust="0"/>
  </p:normalViewPr>
  <p:slideViewPr>
    <p:cSldViewPr snapToGrid="0">
      <p:cViewPr varScale="1">
        <p:scale>
          <a:sx n="65" d="100"/>
          <a:sy n="65" d="100"/>
        </p:scale>
        <p:origin x="474"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Wes" userId="af0a08d3-450a-44fe-af25-05348afc4137" providerId="ADAL" clId="{97BF8121-B543-4A79-8239-4603F7AD38B2}"/>
    <pc:docChg chg="undo custSel delSld modSld modSection">
      <pc:chgData name="Austin, Wes" userId="af0a08d3-450a-44fe-af25-05348afc4137" providerId="ADAL" clId="{97BF8121-B543-4A79-8239-4603F7AD38B2}" dt="2023-11-01T18:19:07.247" v="530" actId="20577"/>
      <pc:docMkLst>
        <pc:docMk/>
      </pc:docMkLst>
      <pc:sldChg chg="modSp mod">
        <pc:chgData name="Austin, Wes" userId="af0a08d3-450a-44fe-af25-05348afc4137" providerId="ADAL" clId="{97BF8121-B543-4A79-8239-4603F7AD38B2}" dt="2023-11-01T17:07:49.581" v="287" actId="20577"/>
        <pc:sldMkLst>
          <pc:docMk/>
          <pc:sldMk cId="1562132171" sldId="771"/>
        </pc:sldMkLst>
        <pc:spChg chg="mod">
          <ac:chgData name="Austin, Wes" userId="af0a08d3-450a-44fe-af25-05348afc4137" providerId="ADAL" clId="{97BF8121-B543-4A79-8239-4603F7AD38B2}" dt="2023-11-01T17:07:49.581" v="287" actId="20577"/>
          <ac:spMkLst>
            <pc:docMk/>
            <pc:sldMk cId="1562132171" sldId="771"/>
            <ac:spMk id="9" creationId="{9A8AE995-3761-4E8E-B676-D7F73B916651}"/>
          </ac:spMkLst>
        </pc:spChg>
      </pc:sldChg>
      <pc:sldChg chg="addSp delSp modSp mod">
        <pc:chgData name="Austin, Wes" userId="af0a08d3-450a-44fe-af25-05348afc4137" providerId="ADAL" clId="{97BF8121-B543-4A79-8239-4603F7AD38B2}" dt="2023-11-01T17:55:10.048" v="433" actId="20577"/>
        <pc:sldMkLst>
          <pc:docMk/>
          <pc:sldMk cId="2743459225" sldId="773"/>
        </pc:sldMkLst>
        <pc:spChg chg="mod">
          <ac:chgData name="Austin, Wes" userId="af0a08d3-450a-44fe-af25-05348afc4137" providerId="ADAL" clId="{97BF8121-B543-4A79-8239-4603F7AD38B2}" dt="2023-11-01T17:53:13.342" v="377" actId="1076"/>
          <ac:spMkLst>
            <pc:docMk/>
            <pc:sldMk cId="2743459225" sldId="773"/>
            <ac:spMk id="2" creationId="{E82F0EB1-C298-F823-CD8E-11EE27607E36}"/>
          </ac:spMkLst>
        </pc:spChg>
        <pc:spChg chg="add mod">
          <ac:chgData name="Austin, Wes" userId="af0a08d3-450a-44fe-af25-05348afc4137" providerId="ADAL" clId="{97BF8121-B543-4A79-8239-4603F7AD38B2}" dt="2023-11-01T17:53:46.421" v="384" actId="207"/>
          <ac:spMkLst>
            <pc:docMk/>
            <pc:sldMk cId="2743459225" sldId="773"/>
            <ac:spMk id="5" creationId="{6936C830-B3F1-FD38-7B11-8C36BB66D55D}"/>
          </ac:spMkLst>
        </pc:spChg>
        <pc:spChg chg="mod">
          <ac:chgData name="Austin, Wes" userId="af0a08d3-450a-44fe-af25-05348afc4137" providerId="ADAL" clId="{97BF8121-B543-4A79-8239-4603F7AD38B2}" dt="2023-11-01T17:55:10.048" v="433" actId="20577"/>
          <ac:spMkLst>
            <pc:docMk/>
            <pc:sldMk cId="2743459225" sldId="773"/>
            <ac:spMk id="9" creationId="{9A8AE995-3761-4E8E-B676-D7F73B916651}"/>
          </ac:spMkLst>
        </pc:spChg>
        <pc:spChg chg="mod">
          <ac:chgData name="Austin, Wes" userId="af0a08d3-450a-44fe-af25-05348afc4137" providerId="ADAL" clId="{97BF8121-B543-4A79-8239-4603F7AD38B2}" dt="2023-11-01T17:54:29.378" v="399" actId="1076"/>
          <ac:spMkLst>
            <pc:docMk/>
            <pc:sldMk cId="2743459225" sldId="773"/>
            <ac:spMk id="11" creationId="{462E9AFE-FCE3-4594-A4DB-141C6B7644D4}"/>
          </ac:spMkLst>
        </pc:spChg>
        <pc:picChg chg="add mod">
          <ac:chgData name="Austin, Wes" userId="af0a08d3-450a-44fe-af25-05348afc4137" providerId="ADAL" clId="{97BF8121-B543-4A79-8239-4603F7AD38B2}" dt="2023-11-01T17:53:14.760" v="378" actId="1076"/>
          <ac:picMkLst>
            <pc:docMk/>
            <pc:sldMk cId="2743459225" sldId="773"/>
            <ac:picMk id="1026" creationId="{1AA17D15-8A51-756C-3298-0378BA5F5F07}"/>
          </ac:picMkLst>
        </pc:picChg>
        <pc:picChg chg="mod">
          <ac:chgData name="Austin, Wes" userId="af0a08d3-450a-44fe-af25-05348afc4137" providerId="ADAL" clId="{97BF8121-B543-4A79-8239-4603F7AD38B2}" dt="2023-11-01T17:53:10.778" v="376" actId="1076"/>
          <ac:picMkLst>
            <pc:docMk/>
            <pc:sldMk cId="2743459225" sldId="773"/>
            <ac:picMk id="5122" creationId="{E62E6B08-E689-5847-0286-1186A0A79F00}"/>
          </ac:picMkLst>
        </pc:picChg>
        <pc:cxnChg chg="add del mod">
          <ac:chgData name="Austin, Wes" userId="af0a08d3-450a-44fe-af25-05348afc4137" providerId="ADAL" clId="{97BF8121-B543-4A79-8239-4603F7AD38B2}" dt="2023-11-01T17:53:24.292" v="380" actId="11529"/>
          <ac:cxnSpMkLst>
            <pc:docMk/>
            <pc:sldMk cId="2743459225" sldId="773"/>
            <ac:cxnSpMk id="4" creationId="{76DC288A-F625-B19A-4EE9-A8B74A87CA73}"/>
          </ac:cxnSpMkLst>
        </pc:cxnChg>
      </pc:sldChg>
      <pc:sldChg chg="modSp mod">
        <pc:chgData name="Austin, Wes" userId="af0a08d3-450a-44fe-af25-05348afc4137" providerId="ADAL" clId="{97BF8121-B543-4A79-8239-4603F7AD38B2}" dt="2023-11-01T17:16:27.547" v="344" actId="113"/>
        <pc:sldMkLst>
          <pc:docMk/>
          <pc:sldMk cId="4182329692" sldId="778"/>
        </pc:sldMkLst>
        <pc:spChg chg="mod">
          <ac:chgData name="Austin, Wes" userId="af0a08d3-450a-44fe-af25-05348afc4137" providerId="ADAL" clId="{97BF8121-B543-4A79-8239-4603F7AD38B2}" dt="2023-11-01T17:16:27.547" v="344" actId="113"/>
          <ac:spMkLst>
            <pc:docMk/>
            <pc:sldMk cId="4182329692" sldId="778"/>
            <ac:spMk id="9" creationId="{9A8AE995-3761-4E8E-B676-D7F73B916651}"/>
          </ac:spMkLst>
        </pc:spChg>
      </pc:sldChg>
      <pc:sldChg chg="modNotesTx">
        <pc:chgData name="Austin, Wes" userId="af0a08d3-450a-44fe-af25-05348afc4137" providerId="ADAL" clId="{97BF8121-B543-4A79-8239-4603F7AD38B2}" dt="2023-11-01T18:19:07.247" v="530" actId="20577"/>
        <pc:sldMkLst>
          <pc:docMk/>
          <pc:sldMk cId="2391931266" sldId="790"/>
        </pc:sldMkLst>
      </pc:sldChg>
      <pc:sldChg chg="del">
        <pc:chgData name="Austin, Wes" userId="af0a08d3-450a-44fe-af25-05348afc4137" providerId="ADAL" clId="{97BF8121-B543-4A79-8239-4603F7AD38B2}" dt="2023-11-01T16:57:26.929" v="0" actId="47"/>
        <pc:sldMkLst>
          <pc:docMk/>
          <pc:sldMk cId="1603045626" sldId="793"/>
        </pc:sldMkLst>
      </pc:sldChg>
      <pc:sldChg chg="del">
        <pc:chgData name="Austin, Wes" userId="af0a08d3-450a-44fe-af25-05348afc4137" providerId="ADAL" clId="{97BF8121-B543-4A79-8239-4603F7AD38B2}" dt="2023-11-01T16:57:26.929" v="0" actId="47"/>
        <pc:sldMkLst>
          <pc:docMk/>
          <pc:sldMk cId="2255595948" sldId="795"/>
        </pc:sldMkLst>
      </pc:sldChg>
      <pc:sldChg chg="del">
        <pc:chgData name="Austin, Wes" userId="af0a08d3-450a-44fe-af25-05348afc4137" providerId="ADAL" clId="{97BF8121-B543-4A79-8239-4603F7AD38B2}" dt="2023-11-01T16:57:26.929" v="0" actId="47"/>
        <pc:sldMkLst>
          <pc:docMk/>
          <pc:sldMk cId="3758915056" sldId="796"/>
        </pc:sldMkLst>
      </pc:sldChg>
      <pc:sldChg chg="del">
        <pc:chgData name="Austin, Wes" userId="af0a08d3-450a-44fe-af25-05348afc4137" providerId="ADAL" clId="{97BF8121-B543-4A79-8239-4603F7AD38B2}" dt="2023-11-01T16:57:26.929" v="0" actId="47"/>
        <pc:sldMkLst>
          <pc:docMk/>
          <pc:sldMk cId="2287170944" sldId="799"/>
        </pc:sldMkLst>
      </pc:sldChg>
      <pc:sldChg chg="del">
        <pc:chgData name="Austin, Wes" userId="af0a08d3-450a-44fe-af25-05348afc4137" providerId="ADAL" clId="{97BF8121-B543-4A79-8239-4603F7AD38B2}" dt="2023-11-01T16:57:26.929" v="0" actId="47"/>
        <pc:sldMkLst>
          <pc:docMk/>
          <pc:sldMk cId="2827774185" sldId="800"/>
        </pc:sldMkLst>
      </pc:sldChg>
      <pc:sldChg chg="modSp mod">
        <pc:chgData name="Austin, Wes" userId="af0a08d3-450a-44fe-af25-05348afc4137" providerId="ADAL" clId="{97BF8121-B543-4A79-8239-4603F7AD38B2}" dt="2023-11-01T17:05:53.202" v="285" actId="20577"/>
        <pc:sldMkLst>
          <pc:docMk/>
          <pc:sldMk cId="3799235010" sldId="808"/>
        </pc:sldMkLst>
        <pc:spChg chg="mod">
          <ac:chgData name="Austin, Wes" userId="af0a08d3-450a-44fe-af25-05348afc4137" providerId="ADAL" clId="{97BF8121-B543-4A79-8239-4603F7AD38B2}" dt="2023-11-01T17:05:53.202" v="285" actId="20577"/>
          <ac:spMkLst>
            <pc:docMk/>
            <pc:sldMk cId="3799235010" sldId="808"/>
            <ac:spMk id="3" creationId="{9F3CCE9E-A1A1-484C-8194-14355B1C06D9}"/>
          </ac:spMkLst>
        </pc:spChg>
      </pc:sldChg>
      <pc:sldChg chg="modSp mod">
        <pc:chgData name="Austin, Wes" userId="af0a08d3-450a-44fe-af25-05348afc4137" providerId="ADAL" clId="{97BF8121-B543-4A79-8239-4603F7AD38B2}" dt="2023-11-01T16:57:40.487" v="4" actId="1076"/>
        <pc:sldMkLst>
          <pc:docMk/>
          <pc:sldMk cId="1194263089" sldId="810"/>
        </pc:sldMkLst>
        <pc:spChg chg="mod">
          <ac:chgData name="Austin, Wes" userId="af0a08d3-450a-44fe-af25-05348afc4137" providerId="ADAL" clId="{97BF8121-B543-4A79-8239-4603F7AD38B2}" dt="2023-11-01T16:57:40.487" v="4" actId="1076"/>
          <ac:spMkLst>
            <pc:docMk/>
            <pc:sldMk cId="1194263089" sldId="810"/>
            <ac:spMk id="3" creationId="{9F3CCE9E-A1A1-484C-8194-14355B1C06D9}"/>
          </ac:spMkLst>
        </pc:spChg>
      </pc:sldChg>
      <pc:sldChg chg="addSp delSp modSp mod">
        <pc:chgData name="Austin, Wes" userId="af0a08d3-450a-44fe-af25-05348afc4137" providerId="ADAL" clId="{97BF8121-B543-4A79-8239-4603F7AD38B2}" dt="2023-11-01T17:04:30.985" v="276" actId="478"/>
        <pc:sldMkLst>
          <pc:docMk/>
          <pc:sldMk cId="3323242951" sldId="811"/>
        </pc:sldMkLst>
        <pc:spChg chg="mod">
          <ac:chgData name="Austin, Wes" userId="af0a08d3-450a-44fe-af25-05348afc4137" providerId="ADAL" clId="{97BF8121-B543-4A79-8239-4603F7AD38B2}" dt="2023-11-01T17:04:16.587" v="272" actId="20577"/>
          <ac:spMkLst>
            <pc:docMk/>
            <pc:sldMk cId="3323242951" sldId="811"/>
            <ac:spMk id="3" creationId="{9F3CCE9E-A1A1-484C-8194-14355B1C06D9}"/>
          </ac:spMkLst>
        </pc:spChg>
        <pc:picChg chg="add del">
          <ac:chgData name="Austin, Wes" userId="af0a08d3-450a-44fe-af25-05348afc4137" providerId="ADAL" clId="{97BF8121-B543-4A79-8239-4603F7AD38B2}" dt="2023-11-01T17:04:30.985" v="276" actId="478"/>
          <ac:picMkLst>
            <pc:docMk/>
            <pc:sldMk cId="3323242951" sldId="811"/>
            <ac:picMk id="4" creationId="{FCF3D314-9D31-996C-019B-8B180910B94C}"/>
          </ac:picMkLst>
        </pc:picChg>
        <pc:picChg chg="add del mod">
          <ac:chgData name="Austin, Wes" userId="af0a08d3-450a-44fe-af25-05348afc4137" providerId="ADAL" clId="{97BF8121-B543-4A79-8239-4603F7AD38B2}" dt="2023-11-01T17:04:29.746" v="275"/>
          <ac:picMkLst>
            <pc:docMk/>
            <pc:sldMk cId="3323242951" sldId="811"/>
            <ac:picMk id="7" creationId="{651509AF-17E1-823E-DC70-C4380E91EA11}"/>
          </ac:picMkLst>
        </pc:picChg>
      </pc:sldChg>
      <pc:sldChg chg="modSp mod modNotesTx">
        <pc:chgData name="Austin, Wes" userId="af0a08d3-450a-44fe-af25-05348afc4137" providerId="ADAL" clId="{97BF8121-B543-4A79-8239-4603F7AD38B2}" dt="2023-11-01T16:58:27.773" v="116" actId="20577"/>
        <pc:sldMkLst>
          <pc:docMk/>
          <pc:sldMk cId="3318547615" sldId="813"/>
        </pc:sldMkLst>
        <pc:spChg chg="mod">
          <ac:chgData name="Austin, Wes" userId="af0a08d3-450a-44fe-af25-05348afc4137" providerId="ADAL" clId="{97BF8121-B543-4A79-8239-4603F7AD38B2}" dt="2023-11-01T16:57:59.623" v="12" actId="20577"/>
          <ac:spMkLst>
            <pc:docMk/>
            <pc:sldMk cId="3318547615" sldId="813"/>
            <ac:spMk id="3" creationId="{9F3CCE9E-A1A1-484C-8194-14355B1C06D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13A625-3A15-ACBE-8CBF-C2AAD8D30E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10433B-45C8-E9C7-266E-286ED8395A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7ABB0A-9B4A-4429-BD7A-E953AD02331E}" type="datetimeFigureOut">
              <a:rPr lang="en-US" smtClean="0"/>
              <a:t>11/1/2023</a:t>
            </a:fld>
            <a:endParaRPr lang="en-US"/>
          </a:p>
        </p:txBody>
      </p:sp>
      <p:sp>
        <p:nvSpPr>
          <p:cNvPr id="4" name="Footer Placeholder 3">
            <a:extLst>
              <a:ext uri="{FF2B5EF4-FFF2-40B4-BE49-F238E27FC236}">
                <a16:creationId xmlns:a16="http://schemas.microsoft.com/office/drawing/2014/main" id="{C69F3DAF-81C5-73CC-EF32-22C2A157A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F4091C-2588-55AB-A9AC-84519A4CDA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104628-7E14-4689-A0F7-5C5F1B1FCBEF}" type="slidenum">
              <a:rPr lang="en-US" smtClean="0"/>
              <a:t>‹#›</a:t>
            </a:fld>
            <a:endParaRPr lang="en-US"/>
          </a:p>
        </p:txBody>
      </p:sp>
    </p:spTree>
    <p:extLst>
      <p:ext uri="{BB962C8B-B14F-4D97-AF65-F5344CB8AC3E}">
        <p14:creationId xmlns:p14="http://schemas.microsoft.com/office/powerpoint/2010/main" val="37954344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3226189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2642821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(a)</a:t>
            </a:r>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410238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Gas savings are not a linear function of MPG, which is the source of the confusion. </a:t>
            </a:r>
          </a:p>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580479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1037804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364821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2811760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203569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780971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3391786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2653818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88198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869782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3512762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738621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3906500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251483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744212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3324692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3112261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30</a:t>
            </a:fld>
            <a:endParaRPr lang="en-US"/>
          </a:p>
        </p:txBody>
      </p:sp>
    </p:spTree>
    <p:extLst>
      <p:ext uri="{BB962C8B-B14F-4D97-AF65-F5344CB8AC3E}">
        <p14:creationId xmlns:p14="http://schemas.microsoft.com/office/powerpoint/2010/main" val="850890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31</a:t>
            </a:fld>
            <a:endParaRPr lang="en-US"/>
          </a:p>
        </p:txBody>
      </p:sp>
    </p:spTree>
    <p:extLst>
      <p:ext uri="{BB962C8B-B14F-4D97-AF65-F5344CB8AC3E}">
        <p14:creationId xmlns:p14="http://schemas.microsoft.com/office/powerpoint/2010/main" val="480493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59882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3089792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2317251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Standards on new cars also assess “in-use” compliance. Manufacturers conduct emissions tests on samples of vehicles at up to 150,000 miles and the EPA audits some. If these tests find emission rates above the standard, the vehicle is recalled and the emissions control system repaired or replaced. This is the reason for </a:t>
            </a:r>
            <a:r>
              <a:rPr lang="en-US"/>
              <a:t>the overcompliance. </a:t>
            </a:r>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34</a:t>
            </a:fld>
            <a:endParaRPr lang="en-US"/>
          </a:p>
        </p:txBody>
      </p:sp>
    </p:spTree>
    <p:extLst>
      <p:ext uri="{BB962C8B-B14F-4D97-AF65-F5344CB8AC3E}">
        <p14:creationId xmlns:p14="http://schemas.microsoft.com/office/powerpoint/2010/main" val="4020107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35</a:t>
            </a:fld>
            <a:endParaRPr lang="en-US"/>
          </a:p>
        </p:txBody>
      </p:sp>
    </p:spTree>
    <p:extLst>
      <p:ext uri="{BB962C8B-B14F-4D97-AF65-F5344CB8AC3E}">
        <p14:creationId xmlns:p14="http://schemas.microsoft.com/office/powerpoint/2010/main" val="2648392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833330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1478617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 = internal combustion engine </a:t>
            </a:r>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3782210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40</a:t>
            </a:fld>
            <a:endParaRPr lang="en-US"/>
          </a:p>
        </p:txBody>
      </p:sp>
    </p:spTree>
    <p:extLst>
      <p:ext uri="{BB962C8B-B14F-4D97-AF65-F5344CB8AC3E}">
        <p14:creationId xmlns:p14="http://schemas.microsoft.com/office/powerpoint/2010/main" val="1475181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41</a:t>
            </a:fld>
            <a:endParaRPr lang="en-US"/>
          </a:p>
        </p:txBody>
      </p:sp>
    </p:spTree>
    <p:extLst>
      <p:ext uri="{BB962C8B-B14F-4D97-AF65-F5344CB8AC3E}">
        <p14:creationId xmlns:p14="http://schemas.microsoft.com/office/powerpoint/2010/main" val="3917615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42</a:t>
            </a:fld>
            <a:endParaRPr lang="en-US"/>
          </a:p>
        </p:txBody>
      </p:sp>
    </p:spTree>
    <p:extLst>
      <p:ext uri="{BB962C8B-B14F-4D97-AF65-F5344CB8AC3E}">
        <p14:creationId xmlns:p14="http://schemas.microsoft.com/office/powerpoint/2010/main" val="3460109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4179983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43</a:t>
            </a:fld>
            <a:endParaRPr lang="en-US"/>
          </a:p>
        </p:txBody>
      </p:sp>
    </p:spTree>
    <p:extLst>
      <p:ext uri="{BB962C8B-B14F-4D97-AF65-F5344CB8AC3E}">
        <p14:creationId xmlns:p14="http://schemas.microsoft.com/office/powerpoint/2010/main" val="720066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 = Internal combustion engine</a:t>
            </a:r>
          </a:p>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44</a:t>
            </a:fld>
            <a:endParaRPr lang="en-US"/>
          </a:p>
        </p:txBody>
      </p:sp>
    </p:spTree>
    <p:extLst>
      <p:ext uri="{BB962C8B-B14F-4D97-AF65-F5344CB8AC3E}">
        <p14:creationId xmlns:p14="http://schemas.microsoft.com/office/powerpoint/2010/main" val="2031523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Calibri Light" panose="020F0302020204030204" pitchFamily="34" charset="0"/>
              </a:rPr>
              <a:t>Suburban drivers drive more (more electricity needs) and in general have dirtier generation mixes. </a:t>
            </a:r>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45</a:t>
            </a:fld>
            <a:endParaRPr lang="en-US"/>
          </a:p>
        </p:txBody>
      </p:sp>
    </p:spTree>
    <p:extLst>
      <p:ext uri="{BB962C8B-B14F-4D97-AF65-F5344CB8AC3E}">
        <p14:creationId xmlns:p14="http://schemas.microsoft.com/office/powerpoint/2010/main" val="219048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46</a:t>
            </a:fld>
            <a:endParaRPr lang="en-US"/>
          </a:p>
        </p:txBody>
      </p:sp>
    </p:spTree>
    <p:extLst>
      <p:ext uri="{BB962C8B-B14F-4D97-AF65-F5344CB8AC3E}">
        <p14:creationId xmlns:p14="http://schemas.microsoft.com/office/powerpoint/2010/main" val="791391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47</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1545664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3941936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2654463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new high fuel economy cars are relatively cheaper is carmakers distort the prices of low MPG vs. high MPG to ensure they meet CAFÉ standards. </a:t>
            </a:r>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145852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2181690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8" y="6514936"/>
            <a:ext cx="6033221"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18: Regulating Cars</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dt="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hyperlink" Target="https://pubs.acs.org/doi/10.1021/acs.est.9b0411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hyperlink" Target="http://www.mpgillusion.com/p/what-is-mpg-illusion.html"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90.png"/><Relationship Id="rId5" Type="http://schemas.openxmlformats.org/officeDocument/2006/relationships/image" Target="../media/image8.png"/><Relationship Id="rId4" Type="http://schemas.openxmlformats.org/officeDocument/2006/relationships/hyperlink" Target="http://www.mpgillusion.com/p/what-is-mpg-illusion.html"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hyperlink" Target="http://www.mpgillusion.com/p/what-is-mpg-illusion.html"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hyperlink" Target="http://nsmn1.uh.edu/dgraur/niv/theMPGIllusion.pdf"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0.jpeg"/><Relationship Id="rId4" Type="http://schemas.openxmlformats.org/officeDocument/2006/relationships/hyperlink" Target="http://www.mpgillusion.com/p/what-is-mpg-illusion.html"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hyperlink" Target="https://nap.nationalacademies.org/read/21744/chapter/3" TargetMode="External"/><Relationship Id="rId5" Type="http://schemas.openxmlformats.org/officeDocument/2006/relationships/image" Target="../media/image11.jpe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7.xml"/><Relationship Id="rId7" Type="http://schemas.openxmlformats.org/officeDocument/2006/relationships/hyperlink" Target="https://blog.grabcad.com/blog/2018/12/20/whatever-happened-to-the-station-wagon/" TargetMode="Externa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2.jpeg"/><Relationship Id="rId5" Type="http://schemas.openxmlformats.org/officeDocument/2006/relationships/hyperlink" Target="https://www.thetruthaboutcars.com/2012/10/how-cafe-killed-compact-trucks-and-station-wagons/" TargetMode="External"/><Relationship Id="rId4" Type="http://schemas.openxmlformats.org/officeDocument/2006/relationships/hyperlink" Target="https://scholars.unh.edu/cgi/viewcontent.cgi?article=1009&amp;context=econ_facpub"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hyperlink" Target="https://www.sciencedirect.com/science/article/abs/pii/S0165176517303427"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hyperlink" Target="https://www.sciencedirect.com/science/article/abs/pii/S0165176517303427" TargetMode="Externa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hyperlink" Target="https://www.sciencedirect.com/science/article/abs/pii/S0165176517303427"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17.png"/><Relationship Id="rId4" Type="http://schemas.openxmlformats.org/officeDocument/2006/relationships/hyperlink" Target="https://drive.google.com/file/d/1Ym3m3qyyz5RVASt2k48kEFJEmnopdvvs/view"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hyperlink" Target="https://drive.google.com/file/d/1Ym3m3qyyz5RVASt2k48kEFJEmnopdvvs/view"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hyperlink" Target="https://www.nber.org/system/files/working_papers/w7774/w7774.pdf"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19.emf"/><Relationship Id="rId4" Type="http://schemas.openxmlformats.org/officeDocument/2006/relationships/hyperlink" Target="https://www.nber.org/system/files/working_papers/w7774/w7774.pdf"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19.emf"/><Relationship Id="rId4" Type="http://schemas.openxmlformats.org/officeDocument/2006/relationships/hyperlink" Target="https://www.nber.org/system/files/working_papers/w7774/w7774.pdf"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hyperlink" Target="https://www.nber.org/system/files/working_papers/w22242/w22242.pdf"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hyperlink" Target="https://www.nhtsa.gov/sites/nhtsa.gov/files/2022-04/Final-Rule-Preamble_CAFE-MY-2024-2026.pdf" TargetMode="External"/><Relationship Id="rId5" Type="http://schemas.openxmlformats.org/officeDocument/2006/relationships/image" Target="../media/image20.png"/><Relationship Id="rId4" Type="http://schemas.openxmlformats.org/officeDocument/2006/relationships/hyperlink" Target="https://www.npr.org/2023/04/12/1169269936/electric-vehicles-emission-standards-tailpipes-fuel-econom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hyperlink" Target="https://turborevs.org.uk/types-of-catalytic-converters/"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hyperlink" Target="https://media.rff.org/documents/RFF-DP-03-37.pdf" TargetMode="Externa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hyperlink" Target="https://econweb.ucsd.edu/~m3jacobs/OptimalMobileRegulation.pdf"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hyperlink" Target="https://econweb.ucsd.edu/~m3jacobs/OptimalMobileRegulation.pdf" TargetMode="Externa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25.png"/><Relationship Id="rId4" Type="http://schemas.openxmlformats.org/officeDocument/2006/relationships/hyperlink" Target="https://econweb.ucsd.edu/~m3jacobs/OptimalMobileRegulation.pdf"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hyperlink" Target="https://academic.oup.com/restud/advance-article-abstract/doi/10.1093/restud/rdac007/6529413?redirectedFrom=fulltext&amp;login=fals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28.png"/><Relationship Id="rId4" Type="http://schemas.openxmlformats.org/officeDocument/2006/relationships/hyperlink" Target="https://www.nber.org/system/files/working_papers/w29093/w29093.pdf"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hyperlink" Target="https://www.epa.gov/ghgemissions/sources-greenhouse-gas-emissions"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29.png"/><Relationship Id="rId5" Type="http://schemas.openxmlformats.org/officeDocument/2006/relationships/hyperlink" Target="https://www.aeaweb.org/articles?id=10.1257/pol.20190390" TargetMode="External"/><Relationship Id="rId4" Type="http://schemas.openxmlformats.org/officeDocument/2006/relationships/hyperlink" Target="https://www.aeaweb.org/articles?id=10.1257/aer.20150897" TargetMode="Externa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www.sciencedirect.com/science/article/pii/S0739885915000517"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35.png"/><Relationship Id="rId5" Type="http://schemas.openxmlformats.org/officeDocument/2006/relationships/hyperlink" Target="https://www.journals.uchicago.edu/doi/abs/10.1086/701188?journalCode=jaere" TargetMode="External"/><Relationship Id="rId4" Type="http://schemas.openxmlformats.org/officeDocument/2006/relationships/hyperlink" Target="https://static1.squarespace.com/static/59cb1fb34c326df2c6bd8cda/t/64fb5077421bc91fc397dc88/1694191765956/ElectricVehicles-Nehiba"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www.journals.uchicago.edu/doi/full/10.1086/685597"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hyperlink" Target="https://www.pnas.org/doi/epdf/10.1073/pnas.1802870115" TargetMode="External"/><Relationship Id="rId4" Type="http://schemas.openxmlformats.org/officeDocument/2006/relationships/hyperlink" Target="https://www.aeaweb.org/articles?id=10.1257/jep.33.4.51"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hyperlink" Target="https://afdc.energy.gov/data/10562" TargetMode="External"/><Relationship Id="rId5" Type="http://schemas.openxmlformats.org/officeDocument/2006/relationships/image" Target="../media/image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6.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www.aeaweb.org/articles?id=10.1257/aer.20130935" TargetMode="External"/><Relationship Id="rId5" Type="http://schemas.openxmlformats.org/officeDocument/2006/relationships/image" Target="../media/image7.png"/><Relationship Id="rId4" Type="http://schemas.openxmlformats.org/officeDocument/2006/relationships/hyperlink" Target="https://www.journals.uchicago.edu/doi/full/10.1086/70679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Austin</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4075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3200" b="1" dirty="0">
                <a:solidFill>
                  <a:srgbClr val="0070C0"/>
                </a:solidFill>
                <a:latin typeface="+mn-lt"/>
                <a:cs typeface="Calibri Light" panose="020F0302020204030204" pitchFamily="34" charset="0"/>
              </a:rPr>
              <a:t>Lecture 18: Regulating Cars</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41768" y="2153165"/>
            <a:ext cx="10339818" cy="352635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A CAFE standard does not directly impact the activity that leads to many externalities associated with driving cars: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No incentive to reduce driving. Actually, incentive to </a:t>
            </a:r>
            <a:r>
              <a:rPr lang="en-US" sz="2000" b="1" i="1" dirty="0">
                <a:cs typeface="Calibri Light" panose="020F0302020204030204" pitchFamily="34" charset="0"/>
              </a:rPr>
              <a:t>increase</a:t>
            </a:r>
            <a:r>
              <a:rPr lang="en-US" sz="2000" dirty="0">
                <a:cs typeface="Calibri Light" panose="020F0302020204030204" pitchFamily="34" charset="0"/>
              </a:rPr>
              <a:t> driving (the </a:t>
            </a:r>
            <a:r>
              <a:rPr lang="en-US" sz="2000" b="1" dirty="0">
                <a:solidFill>
                  <a:srgbClr val="0070C0"/>
                </a:solidFill>
                <a:cs typeface="Calibri Light" panose="020F0302020204030204" pitchFamily="34" charset="0"/>
              </a:rPr>
              <a:t>Rebound Effect</a:t>
            </a:r>
            <a:r>
              <a:rPr lang="en-US" sz="2000" dirty="0">
                <a:cs typeface="Calibri Light" panose="020F0302020204030204" pitchFamily="34" charset="0"/>
              </a:rPr>
              <a:t>). </a:t>
            </a:r>
          </a:p>
          <a:p>
            <a:pPr marL="1257300" lvl="2" indent="-342900">
              <a:lnSpc>
                <a:spcPct val="125000"/>
              </a:lnSpc>
              <a:buFont typeface="Wingdings" panose="05000000000000000000" pitchFamily="2" charset="2"/>
              <a:buChar char="Ø"/>
            </a:pPr>
            <a:r>
              <a:rPr lang="en-US" sz="2000" dirty="0">
                <a:cs typeface="Calibri Light" panose="020F0302020204030204" pitchFamily="34" charset="0"/>
              </a:rPr>
              <a:t>You buy the same car, but it has better fuel efficiency, so you drive more. </a:t>
            </a:r>
          </a:p>
          <a:p>
            <a:pPr marL="1257300" lvl="2" indent="-342900">
              <a:lnSpc>
                <a:spcPct val="125000"/>
              </a:lnSpc>
              <a:buFont typeface="Wingdings" panose="05000000000000000000" pitchFamily="2" charset="2"/>
              <a:buChar char="Ø"/>
            </a:pPr>
            <a:r>
              <a:rPr lang="en-US" sz="2000" dirty="0">
                <a:cs typeface="Calibri Light" panose="020F0302020204030204" pitchFamily="34" charset="0"/>
              </a:rPr>
              <a:t>More congestion, air pollution, and traffic fatalities.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Carmakers may meet AFE targets with engine changes that can increase emissions of air pollutants other than carbon dioxide. </a:t>
            </a:r>
          </a:p>
          <a:p>
            <a:pPr marL="1257300" lvl="2" indent="-342900">
              <a:lnSpc>
                <a:spcPct val="125000"/>
              </a:lnSpc>
              <a:buFont typeface="Wingdings" panose="05000000000000000000" pitchFamily="2" charset="2"/>
              <a:buChar char="Ø"/>
            </a:pPr>
            <a:r>
              <a:rPr lang="en-US" sz="2000" dirty="0">
                <a:cs typeface="Calibri Light" panose="020F0302020204030204" pitchFamily="34" charset="0"/>
              </a:rPr>
              <a:t>Shift to gasoline direct injection (GDI) engines increases emissions of particulate matter (</a:t>
            </a:r>
            <a:r>
              <a:rPr lang="en-US" sz="2000" dirty="0" err="1">
                <a:cs typeface="Calibri Light" panose="020F0302020204030204" pitchFamily="34" charset="0"/>
                <a:hlinkClick r:id="rId4"/>
              </a:rPr>
              <a:t>Neyestani</a:t>
            </a:r>
            <a:r>
              <a:rPr lang="en-US" sz="2000" dirty="0">
                <a:cs typeface="Calibri Light" panose="020F0302020204030204" pitchFamily="34" charset="0"/>
                <a:hlinkClick r:id="rId4"/>
              </a:rPr>
              <a:t>, 2020</a:t>
            </a:r>
            <a:r>
              <a:rPr lang="en-US" sz="2000" dirty="0">
                <a:cs typeface="Calibri Light" panose="020F0302020204030204" pitchFamily="34" charset="0"/>
              </a:rPr>
              <a:t>).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10835"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More on CAFE in Practice – The Rebound Effect</a:t>
            </a:r>
          </a:p>
        </p:txBody>
      </p:sp>
    </p:spTree>
    <p:custDataLst>
      <p:tags r:id="rId1"/>
    </p:custDataLst>
    <p:extLst>
      <p:ext uri="{BB962C8B-B14F-4D97-AF65-F5344CB8AC3E}">
        <p14:creationId xmlns:p14="http://schemas.microsoft.com/office/powerpoint/2010/main" val="342982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41768" y="2153165"/>
            <a:ext cx="10339818" cy="2890150"/>
          </a:xfrm>
          <a:prstGeom prst="rect">
            <a:avLst/>
          </a:prstGeom>
          <a:noFill/>
          <a:effectLst/>
        </p:spPr>
        <p:txBody>
          <a:bodyPr wrap="square" rtlCol="0">
            <a:spAutoFit/>
          </a:bodyPr>
          <a:lstStyle/>
          <a:p>
            <a:pPr>
              <a:lnSpc>
                <a:spcPct val="125000"/>
              </a:lnSpc>
            </a:pPr>
            <a:r>
              <a:rPr lang="en-US" sz="2100" b="1" dirty="0">
                <a:cs typeface="Calibri Light" panose="020F0302020204030204" pitchFamily="34" charset="0"/>
              </a:rPr>
              <a:t>Q: </a:t>
            </a:r>
            <a:r>
              <a:rPr lang="en-US" sz="2100" dirty="0">
                <a:cs typeface="Calibri Light" panose="020F0302020204030204" pitchFamily="34" charset="0"/>
              </a:rPr>
              <a:t>Given these potentially unintended consequences, why implement attribute-based fuel economy standards?</a:t>
            </a:r>
          </a:p>
          <a:p>
            <a:pPr>
              <a:lnSpc>
                <a:spcPct val="125000"/>
              </a:lnSpc>
            </a:pPr>
            <a:endParaRPr lang="en-US" sz="2100" dirty="0">
              <a:cs typeface="Calibri Light" panose="020F0302020204030204" pitchFamily="34" charset="0"/>
            </a:endParaRPr>
          </a:p>
          <a:p>
            <a:pPr lvl="1">
              <a:lnSpc>
                <a:spcPct val="125000"/>
              </a:lnSpc>
            </a:pPr>
            <a:r>
              <a:rPr lang="en-US" sz="2100" b="1" dirty="0">
                <a:cs typeface="Calibri Light" panose="020F0302020204030204" pitchFamily="34" charset="0"/>
              </a:rPr>
              <a:t>One answer: </a:t>
            </a:r>
            <a:r>
              <a:rPr lang="en-US" sz="2100" dirty="0">
                <a:cs typeface="Calibri Light" panose="020F0302020204030204" pitchFamily="34" charset="0"/>
              </a:rPr>
              <a:t>The primary motivation for AFE standards was energy independence. </a:t>
            </a:r>
            <a:endParaRPr lang="en-US" sz="2100" b="1" dirty="0">
              <a:cs typeface="Calibri Light" panose="020F0302020204030204" pitchFamily="34" charset="0"/>
            </a:endParaRPr>
          </a:p>
          <a:p>
            <a:pPr lvl="1">
              <a:lnSpc>
                <a:spcPct val="125000"/>
              </a:lnSpc>
            </a:pPr>
            <a:endParaRPr lang="en-US" sz="2100" dirty="0">
              <a:cs typeface="Calibri Light" panose="020F0302020204030204" pitchFamily="34" charset="0"/>
            </a:endParaRPr>
          </a:p>
          <a:p>
            <a:pPr lvl="1">
              <a:lnSpc>
                <a:spcPct val="125000"/>
              </a:lnSpc>
            </a:pPr>
            <a:r>
              <a:rPr lang="en-US" sz="2100" b="1" dirty="0">
                <a:cs typeface="Calibri Light" panose="020F0302020204030204" pitchFamily="34" charset="0"/>
              </a:rPr>
              <a:t>Another answer: </a:t>
            </a:r>
            <a:r>
              <a:rPr lang="en-US" sz="2100" dirty="0">
                <a:cs typeface="Calibri Light" panose="020F0302020204030204" pitchFamily="34" charset="0"/>
              </a:rPr>
              <a:t>Consumers systematically mis-judge the vehicle-specific lifetime cost of fuel when purchasing a vehicle because they have </a:t>
            </a:r>
            <a:r>
              <a:rPr lang="en-US" sz="2100" b="1" dirty="0">
                <a:solidFill>
                  <a:srgbClr val="0070C0"/>
                </a:solidFill>
                <a:cs typeface="Calibri Light" panose="020F0302020204030204" pitchFamily="34" charset="0"/>
              </a:rPr>
              <a:t>MPG illusion</a:t>
            </a:r>
            <a:r>
              <a:rPr lang="en-US" sz="2100" dirty="0">
                <a:cs typeface="Calibri Light" panose="020F0302020204030204" pitchFamily="34" charset="0"/>
              </a:rPr>
              <a:t>.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Why CAFE?</a:t>
            </a:r>
          </a:p>
        </p:txBody>
      </p:sp>
    </p:spTree>
    <p:custDataLst>
      <p:tags r:id="rId1"/>
    </p:custDataLst>
    <p:extLst>
      <p:ext uri="{BB962C8B-B14F-4D97-AF65-F5344CB8AC3E}">
        <p14:creationId xmlns:p14="http://schemas.microsoft.com/office/powerpoint/2010/main" val="4285916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MPG Illusion</a:t>
            </a:r>
          </a:p>
        </p:txBody>
      </p:sp>
      <p:sp>
        <p:nvSpPr>
          <p:cNvPr id="4" name="TextBox 3">
            <a:extLst>
              <a:ext uri="{FF2B5EF4-FFF2-40B4-BE49-F238E27FC236}">
                <a16:creationId xmlns:a16="http://schemas.microsoft.com/office/drawing/2014/main" id="{D44586F7-F372-CF5A-7041-D3BE1566A1A3}"/>
              </a:ext>
            </a:extLst>
          </p:cNvPr>
          <p:cNvSpPr txBox="1"/>
          <p:nvPr/>
        </p:nvSpPr>
        <p:spPr>
          <a:xfrm>
            <a:off x="1256497" y="2545511"/>
            <a:ext cx="8721426" cy="2246769"/>
          </a:xfrm>
          <a:prstGeom prst="rect">
            <a:avLst/>
          </a:prstGeom>
          <a:noFill/>
        </p:spPr>
        <p:txBody>
          <a:bodyPr wrap="none" rtlCol="0">
            <a:spAutoFit/>
          </a:bodyPr>
          <a:lstStyle/>
          <a:p>
            <a:r>
              <a:rPr lang="en-US" sz="2000" dirty="0"/>
              <a:t>Suppose you drive 10,000 miles per year (about average).  Which improvement in </a:t>
            </a:r>
          </a:p>
          <a:p>
            <a:r>
              <a:rPr lang="en-US" sz="2000" dirty="0"/>
              <a:t>fuel economy is best?</a:t>
            </a:r>
          </a:p>
          <a:p>
            <a:endParaRPr lang="en-US" sz="2000" dirty="0"/>
          </a:p>
          <a:p>
            <a:pPr marL="800100" lvl="1" indent="-342900">
              <a:buAutoNum type="alphaLcParenR"/>
            </a:pPr>
            <a:r>
              <a:rPr lang="en-US" sz="2000" dirty="0"/>
              <a:t>From 10 to 11 mpg</a:t>
            </a:r>
          </a:p>
          <a:p>
            <a:pPr marL="800100" lvl="1" indent="-342900">
              <a:buAutoNum type="alphaLcParenR"/>
            </a:pPr>
            <a:r>
              <a:rPr lang="en-US" sz="2000" dirty="0"/>
              <a:t>From 17 to 20 mpg</a:t>
            </a:r>
          </a:p>
          <a:p>
            <a:pPr marL="800100" lvl="1" indent="-342900">
              <a:buAutoNum type="alphaLcParenR"/>
            </a:pPr>
            <a:r>
              <a:rPr lang="en-US" sz="2000" dirty="0"/>
              <a:t>From 35 to 50 mpg</a:t>
            </a:r>
          </a:p>
          <a:p>
            <a:pPr marL="342900" indent="-342900">
              <a:buAutoNum type="alphaLcParenR"/>
            </a:pPr>
            <a:endParaRPr lang="en-US" sz="2000" dirty="0"/>
          </a:p>
        </p:txBody>
      </p:sp>
      <p:sp>
        <p:nvSpPr>
          <p:cNvPr id="5" name="Rectangle 4">
            <a:extLst>
              <a:ext uri="{FF2B5EF4-FFF2-40B4-BE49-F238E27FC236}">
                <a16:creationId xmlns:a16="http://schemas.microsoft.com/office/drawing/2014/main" id="{464F1DEB-F83E-CE5A-2C29-ACFD4C2827E5}"/>
              </a:ext>
            </a:extLst>
          </p:cNvPr>
          <p:cNvSpPr/>
          <p:nvPr/>
        </p:nvSpPr>
        <p:spPr>
          <a:xfrm>
            <a:off x="6470122" y="6112201"/>
            <a:ext cx="5602368" cy="369332"/>
          </a:xfrm>
          <a:prstGeom prst="rect">
            <a:avLst/>
          </a:prstGeom>
        </p:spPr>
        <p:txBody>
          <a:bodyPr wrap="none">
            <a:spAutoFit/>
          </a:bodyPr>
          <a:lstStyle/>
          <a:p>
            <a:r>
              <a:rPr lang="en-US" dirty="0">
                <a:hlinkClick r:id="rId4"/>
              </a:rPr>
              <a:t>http://www.mpgillusion.com/p/what-is-mpg-illusion.html</a:t>
            </a:r>
            <a:r>
              <a:rPr lang="en-US" dirty="0"/>
              <a:t> </a:t>
            </a:r>
          </a:p>
        </p:txBody>
      </p:sp>
    </p:spTree>
    <p:custDataLst>
      <p:tags r:id="rId1"/>
    </p:custDataLst>
    <p:extLst>
      <p:ext uri="{BB962C8B-B14F-4D97-AF65-F5344CB8AC3E}">
        <p14:creationId xmlns:p14="http://schemas.microsoft.com/office/powerpoint/2010/main" val="3191922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MPG Illusion</a:t>
            </a:r>
          </a:p>
        </p:txBody>
      </p:sp>
      <p:sp>
        <p:nvSpPr>
          <p:cNvPr id="5" name="Rectangle 4">
            <a:extLst>
              <a:ext uri="{FF2B5EF4-FFF2-40B4-BE49-F238E27FC236}">
                <a16:creationId xmlns:a16="http://schemas.microsoft.com/office/drawing/2014/main" id="{464F1DEB-F83E-CE5A-2C29-ACFD4C2827E5}"/>
              </a:ext>
            </a:extLst>
          </p:cNvPr>
          <p:cNvSpPr/>
          <p:nvPr/>
        </p:nvSpPr>
        <p:spPr>
          <a:xfrm>
            <a:off x="6470122" y="6112201"/>
            <a:ext cx="5602368" cy="369332"/>
          </a:xfrm>
          <a:prstGeom prst="rect">
            <a:avLst/>
          </a:prstGeom>
        </p:spPr>
        <p:txBody>
          <a:bodyPr wrap="none">
            <a:spAutoFit/>
          </a:bodyPr>
          <a:lstStyle/>
          <a:p>
            <a:r>
              <a:rPr lang="en-US" dirty="0">
                <a:hlinkClick r:id="rId4"/>
              </a:rPr>
              <a:t>http://www.mpgillusion.com/p/what-is-mpg-illusion.html</a:t>
            </a:r>
            <a:r>
              <a:rPr lang="en-US" dirty="0"/>
              <a:t> </a:t>
            </a:r>
          </a:p>
        </p:txBody>
      </p:sp>
      <p:sp>
        <p:nvSpPr>
          <p:cNvPr id="2" name="TextBox 1">
            <a:extLst>
              <a:ext uri="{FF2B5EF4-FFF2-40B4-BE49-F238E27FC236}">
                <a16:creationId xmlns:a16="http://schemas.microsoft.com/office/drawing/2014/main" id="{7BF9806C-ECF5-5B9D-8F63-872690799AD6}"/>
              </a:ext>
            </a:extLst>
          </p:cNvPr>
          <p:cNvSpPr txBox="1"/>
          <p:nvPr/>
        </p:nvSpPr>
        <p:spPr>
          <a:xfrm>
            <a:off x="705136" y="1867129"/>
            <a:ext cx="5602368" cy="4295791"/>
          </a:xfrm>
          <a:prstGeom prst="rect">
            <a:avLst/>
          </a:prstGeom>
          <a:noFill/>
          <a:effectLst/>
        </p:spPr>
        <p:txBody>
          <a:bodyPr wrap="square" rtlCol="0">
            <a:spAutoFit/>
          </a:bodyPr>
          <a:lstStyle/>
          <a:p>
            <a:pPr>
              <a:lnSpc>
                <a:spcPct val="125000"/>
              </a:lnSpc>
            </a:pPr>
            <a:r>
              <a:rPr lang="en-US" sz="2000" dirty="0"/>
              <a:t>Miles per gallon is a useful metric for:</a:t>
            </a:r>
          </a:p>
          <a:p>
            <a:pPr marL="800100" lvl="1" indent="-342900">
              <a:lnSpc>
                <a:spcPct val="125000"/>
              </a:lnSpc>
              <a:buFont typeface="Wingdings" panose="05000000000000000000" pitchFamily="2" charset="2"/>
              <a:buChar char="§"/>
            </a:pPr>
            <a:r>
              <a:rPr lang="en-US" sz="2000" dirty="0"/>
              <a:t>How far you can go with one gallon</a:t>
            </a:r>
          </a:p>
          <a:p>
            <a:pPr marL="800100" lvl="1" indent="-342900">
              <a:lnSpc>
                <a:spcPct val="125000"/>
              </a:lnSpc>
              <a:buFont typeface="Wingdings" panose="05000000000000000000" pitchFamily="2" charset="2"/>
              <a:buChar char="§"/>
            </a:pPr>
            <a:r>
              <a:rPr lang="en-US" sz="2000" dirty="0"/>
              <a:t>Range of your tank</a:t>
            </a:r>
          </a:p>
          <a:p>
            <a:pPr>
              <a:lnSpc>
                <a:spcPct val="125000"/>
              </a:lnSpc>
            </a:pPr>
            <a:r>
              <a:rPr lang="en-US" sz="2000" dirty="0"/>
              <a:t>What is most useful in making a fuel economy consumer decision?</a:t>
            </a:r>
          </a:p>
          <a:p>
            <a:pPr marL="800100" lvl="1" indent="-342900">
              <a:lnSpc>
                <a:spcPct val="125000"/>
              </a:lnSpc>
              <a:buFont typeface="Wingdings" panose="05000000000000000000" pitchFamily="2" charset="2"/>
              <a:buChar char="§"/>
            </a:pPr>
            <a:r>
              <a:rPr lang="en-US" sz="2000" dirty="0"/>
              <a:t>How much gas you’ll use given your driving habits, or </a:t>
            </a:r>
            <a:r>
              <a:rPr lang="en-US" sz="2000" b="1" dirty="0">
                <a:solidFill>
                  <a:srgbClr val="0070C0"/>
                </a:solidFill>
              </a:rPr>
              <a:t>gallons per mile</a:t>
            </a:r>
            <a:r>
              <a:rPr lang="en-US" sz="2000" dirty="0"/>
              <a:t>. </a:t>
            </a:r>
          </a:p>
          <a:p>
            <a:pPr marL="800100" lvl="1" indent="-342900">
              <a:lnSpc>
                <a:spcPct val="125000"/>
              </a:lnSpc>
              <a:buFont typeface="Wingdings" panose="05000000000000000000" pitchFamily="2" charset="2"/>
              <a:buChar char="§"/>
            </a:pPr>
            <a:r>
              <a:rPr lang="en-US" sz="2000" dirty="0"/>
              <a:t>Related, how much you’ll spend on gas.</a:t>
            </a:r>
          </a:p>
          <a:p>
            <a:pPr>
              <a:lnSpc>
                <a:spcPct val="125000"/>
              </a:lnSpc>
            </a:pPr>
            <a:endParaRPr lang="en-US" sz="2000" dirty="0"/>
          </a:p>
          <a:p>
            <a:pPr>
              <a:lnSpc>
                <a:spcPct val="125000"/>
              </a:lnSpc>
            </a:pPr>
            <a:r>
              <a:rPr lang="en-US" sz="2000" dirty="0"/>
              <a:t>The latter is also more useful for considering the GHG implications. One gallon is 20 pounds of CO2. </a:t>
            </a:r>
          </a:p>
        </p:txBody>
      </p:sp>
      <p:pic>
        <p:nvPicPr>
          <p:cNvPr id="6" name="Picture 5">
            <a:extLst>
              <a:ext uri="{FF2B5EF4-FFF2-40B4-BE49-F238E27FC236}">
                <a16:creationId xmlns:a16="http://schemas.microsoft.com/office/drawing/2014/main" id="{E04BE945-DCD6-13D7-2E1C-D3AEF8FC75A7}"/>
              </a:ext>
            </a:extLst>
          </p:cNvPr>
          <p:cNvPicPr>
            <a:picLocks noChangeAspect="1"/>
          </p:cNvPicPr>
          <p:nvPr/>
        </p:nvPicPr>
        <p:blipFill>
          <a:blip r:embed="rId5"/>
          <a:stretch>
            <a:fillRect/>
          </a:stretch>
        </p:blipFill>
        <p:spPr>
          <a:xfrm>
            <a:off x="6433690" y="1867129"/>
            <a:ext cx="5638800" cy="399097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748A8-14FA-4792-861F-F80065C6804F}"/>
                  </a:ext>
                </a:extLst>
              </p:cNvPr>
              <p:cNvSpPr txBox="1"/>
              <p:nvPr/>
            </p:nvSpPr>
            <p:spPr>
              <a:xfrm>
                <a:off x="6224309" y="1410375"/>
                <a:ext cx="6093994" cy="6594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𝑔𝑝𝑚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𝑚𝑝𝑔</m:t>
                          </m:r>
                        </m:den>
                      </m:f>
                    </m:oMath>
                  </m:oMathPara>
                </a14:m>
                <a:endParaRPr lang="en-US" dirty="0"/>
              </a:p>
            </p:txBody>
          </p:sp>
        </mc:Choice>
        <mc:Fallback xmlns="">
          <p:sp>
            <p:nvSpPr>
              <p:cNvPr id="8" name="TextBox 7">
                <a:extLst>
                  <a:ext uri="{FF2B5EF4-FFF2-40B4-BE49-F238E27FC236}">
                    <a16:creationId xmlns:a16="http://schemas.microsoft.com/office/drawing/2014/main" id="{E80748A8-14FA-4792-861F-F80065C6804F}"/>
                  </a:ext>
                </a:extLst>
              </p:cNvPr>
              <p:cNvSpPr txBox="1">
                <a:spLocks noRot="1" noChangeAspect="1" noMove="1" noResize="1" noEditPoints="1" noAdjustHandles="1" noChangeArrowheads="1" noChangeShapeType="1" noTextEdit="1"/>
              </p:cNvSpPr>
              <p:nvPr/>
            </p:nvSpPr>
            <p:spPr>
              <a:xfrm>
                <a:off x="6224309" y="1410375"/>
                <a:ext cx="6093994" cy="659411"/>
              </a:xfrm>
              <a:prstGeom prst="rect">
                <a:avLst/>
              </a:prstGeom>
              <a:blipFill>
                <a:blip r:embed="rId6"/>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5773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MPG Illusion</a:t>
            </a:r>
          </a:p>
        </p:txBody>
      </p:sp>
      <p:sp>
        <p:nvSpPr>
          <p:cNvPr id="2" name="TextBox 1">
            <a:extLst>
              <a:ext uri="{FF2B5EF4-FFF2-40B4-BE49-F238E27FC236}">
                <a16:creationId xmlns:a16="http://schemas.microsoft.com/office/drawing/2014/main" id="{7BF9806C-ECF5-5B9D-8F63-872690799AD6}"/>
              </a:ext>
            </a:extLst>
          </p:cNvPr>
          <p:cNvSpPr txBox="1"/>
          <p:nvPr/>
        </p:nvSpPr>
        <p:spPr>
          <a:xfrm>
            <a:off x="733487" y="2447412"/>
            <a:ext cx="4464337" cy="3062377"/>
          </a:xfrm>
          <a:prstGeom prst="rect">
            <a:avLst/>
          </a:prstGeom>
          <a:noFill/>
          <a:effectLst/>
        </p:spPr>
        <p:txBody>
          <a:bodyPr wrap="square" rtlCol="0">
            <a:spAutoFit/>
          </a:bodyPr>
          <a:lstStyle/>
          <a:p>
            <a:pPr>
              <a:lnSpc>
                <a:spcPct val="125000"/>
              </a:lnSpc>
            </a:pPr>
            <a:r>
              <a:rPr lang="en-US" altLang="en-US" sz="2000" dirty="0">
                <a:latin typeface="Calibri" panose="020F0502020204030204" pitchFamily="34" charset="0"/>
              </a:rPr>
              <a:t>Table displays MPG improvements that yield equal decreases in gas consumption </a:t>
            </a:r>
            <a:endParaRPr lang="en-US" altLang="en-US" sz="2000" dirty="0"/>
          </a:p>
          <a:p>
            <a:pPr marL="800100" lvl="1" indent="-342900">
              <a:lnSpc>
                <a:spcPct val="125000"/>
              </a:lnSpc>
              <a:buFont typeface="Wingdings" panose="05000000000000000000" pitchFamily="2" charset="2"/>
              <a:buChar char="§"/>
            </a:pPr>
            <a:r>
              <a:rPr lang="en-US" altLang="en-US" sz="2000" dirty="0"/>
              <a:t>Gas savings are not a linear function of MPG.</a:t>
            </a:r>
          </a:p>
          <a:p>
            <a:pPr marL="800100" lvl="1" indent="-342900">
              <a:lnSpc>
                <a:spcPct val="125000"/>
              </a:lnSpc>
              <a:buFont typeface="Wingdings" panose="05000000000000000000" pitchFamily="2" charset="2"/>
              <a:buChar char="§"/>
            </a:pPr>
            <a:r>
              <a:rPr lang="en-US" altLang="en-US" sz="2000" dirty="0"/>
              <a:t>Gallons per mile is a more intuitive way of thinking about fuel economy </a:t>
            </a:r>
          </a:p>
          <a:p>
            <a:pPr>
              <a:lnSpc>
                <a:spcPct val="90000"/>
              </a:lnSpc>
            </a:pPr>
            <a:endParaRPr lang="en-US" altLang="en-US" sz="2000" dirty="0"/>
          </a:p>
        </p:txBody>
      </p:sp>
      <p:graphicFrame>
        <p:nvGraphicFramePr>
          <p:cNvPr id="3" name="Group 51">
            <a:extLst>
              <a:ext uri="{FF2B5EF4-FFF2-40B4-BE49-F238E27FC236}">
                <a16:creationId xmlns:a16="http://schemas.microsoft.com/office/drawing/2014/main" id="{BE6A78F8-3BD4-233E-96CE-386A88F23718}"/>
              </a:ext>
            </a:extLst>
          </p:cNvPr>
          <p:cNvGraphicFramePr>
            <a:graphicFrameLocks noGrp="1"/>
          </p:cNvGraphicFramePr>
          <p:nvPr>
            <p:extLst>
              <p:ext uri="{D42A27DB-BD31-4B8C-83A1-F6EECF244321}">
                <p14:modId xmlns:p14="http://schemas.microsoft.com/office/powerpoint/2010/main" val="2390010832"/>
              </p:ext>
            </p:extLst>
          </p:nvPr>
        </p:nvGraphicFramePr>
        <p:xfrm>
          <a:off x="5507418" y="1845001"/>
          <a:ext cx="6399858" cy="4267200"/>
        </p:xfrm>
        <a:graphic>
          <a:graphicData uri="http://schemas.openxmlformats.org/drawingml/2006/table">
            <a:tbl>
              <a:tblPr/>
              <a:tblGrid>
                <a:gridCol w="2133286">
                  <a:extLst>
                    <a:ext uri="{9D8B030D-6E8A-4147-A177-3AD203B41FA5}">
                      <a16:colId xmlns:a16="http://schemas.microsoft.com/office/drawing/2014/main" val="3048392538"/>
                    </a:ext>
                  </a:extLst>
                </a:gridCol>
                <a:gridCol w="2133286">
                  <a:extLst>
                    <a:ext uri="{9D8B030D-6E8A-4147-A177-3AD203B41FA5}">
                      <a16:colId xmlns:a16="http://schemas.microsoft.com/office/drawing/2014/main" val="298255686"/>
                    </a:ext>
                  </a:extLst>
                </a:gridCol>
                <a:gridCol w="2133286">
                  <a:extLst>
                    <a:ext uri="{9D8B030D-6E8A-4147-A177-3AD203B41FA5}">
                      <a16:colId xmlns:a16="http://schemas.microsoft.com/office/drawing/2014/main" val="4196159526"/>
                    </a:ext>
                  </a:extLst>
                </a:gridCol>
              </a:tblGrid>
              <a:tr h="57171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Miles Per Gallon</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Gallons Per 100 Miles </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Gallons Per 10,000 Miles </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7054524"/>
                  </a:ext>
                </a:extLst>
              </a:tr>
              <a:tr h="32314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10.0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10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1000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6534115"/>
                  </a:ext>
                </a:extLst>
              </a:tr>
              <a:tr h="32314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11.0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9</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900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39450964"/>
                  </a:ext>
                </a:extLst>
              </a:tr>
              <a:tr h="32314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12.5</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8</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800</a:t>
                      </a:r>
                      <a:endParaRPr kumimoji="0" lang="en-US" altLang="en-US" sz="2000" b="0" i="0" u="none" strike="noStrike" cap="none" normalizeH="0" baseline="0" dirty="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2794625"/>
                  </a:ext>
                </a:extLst>
              </a:tr>
              <a:tr h="32314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14.0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7</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700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5451179"/>
                  </a:ext>
                </a:extLst>
              </a:tr>
              <a:tr h="32314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16.5</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6</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600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1449126"/>
                  </a:ext>
                </a:extLst>
              </a:tr>
              <a:tr h="32314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20.0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5</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500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3755435"/>
                  </a:ext>
                </a:extLst>
              </a:tr>
              <a:tr h="32314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25.0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4</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400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8497571"/>
                  </a:ext>
                </a:extLst>
              </a:tr>
              <a:tr h="32314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33.0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3</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300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4906667"/>
                  </a:ext>
                </a:extLst>
              </a:tr>
              <a:tr h="32314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alibri" panose="020F0502020204030204" pitchFamily="34" charset="0"/>
                          <a:cs typeface="Times New Roman" panose="02020603050405020304" pitchFamily="18" charset="0"/>
                        </a:rPr>
                        <a:t>50.0</a:t>
                      </a:r>
                      <a:endParaRPr kumimoji="0" lang="en-US" altLang="en-US" sz="2000" b="0" i="0" u="none" strike="noStrike" cap="none" normalizeH="0" baseline="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2</a:t>
                      </a:r>
                      <a:endParaRPr kumimoji="0" lang="en-US" altLang="en-US" sz="2000" b="0" i="0" u="none" strike="noStrike" cap="none" normalizeH="0" baseline="0" dirty="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rPr>
                        <a:t>200</a:t>
                      </a:r>
                      <a:endParaRPr kumimoji="0" lang="en-US" altLang="en-US" sz="2000" b="0" i="0" u="none" strike="noStrike" cap="none" normalizeH="0" baseline="0" dirty="0">
                        <a:ln>
                          <a:noFill/>
                        </a:ln>
                        <a:solidFill>
                          <a:schemeClr val="tx1"/>
                        </a:solidFill>
                        <a:effectLst/>
                        <a:latin typeface="Calibri" panose="020F050202020403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644005"/>
                  </a:ext>
                </a:extLst>
              </a:tr>
            </a:tbl>
          </a:graphicData>
        </a:graphic>
      </p:graphicFrame>
      <p:sp>
        <p:nvSpPr>
          <p:cNvPr id="4" name="Rectangle 3">
            <a:extLst>
              <a:ext uri="{FF2B5EF4-FFF2-40B4-BE49-F238E27FC236}">
                <a16:creationId xmlns:a16="http://schemas.microsoft.com/office/drawing/2014/main" id="{90702CB2-011F-CD22-E566-9E7D89D28847}"/>
              </a:ext>
            </a:extLst>
          </p:cNvPr>
          <p:cNvSpPr/>
          <p:nvPr/>
        </p:nvSpPr>
        <p:spPr>
          <a:xfrm>
            <a:off x="6470122" y="6112201"/>
            <a:ext cx="5602368" cy="369332"/>
          </a:xfrm>
          <a:prstGeom prst="rect">
            <a:avLst/>
          </a:prstGeom>
        </p:spPr>
        <p:txBody>
          <a:bodyPr wrap="none">
            <a:spAutoFit/>
          </a:bodyPr>
          <a:lstStyle/>
          <a:p>
            <a:r>
              <a:rPr lang="en-US" dirty="0">
                <a:hlinkClick r:id="rId4"/>
              </a:rPr>
              <a:t>http://www.mpgillusion.com/p/what-is-mpg-illusion.html</a:t>
            </a:r>
            <a:r>
              <a:rPr lang="en-US" dirty="0"/>
              <a:t> </a:t>
            </a:r>
          </a:p>
        </p:txBody>
      </p:sp>
    </p:spTree>
    <p:custDataLst>
      <p:tags r:id="rId1"/>
    </p:custDataLst>
    <p:extLst>
      <p:ext uri="{BB962C8B-B14F-4D97-AF65-F5344CB8AC3E}">
        <p14:creationId xmlns:p14="http://schemas.microsoft.com/office/powerpoint/2010/main" val="2439104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hlinkClick r:id="rId4"/>
              </a:rPr>
              <a:t>Larrick</a:t>
            </a:r>
            <a:r>
              <a:rPr lang="en-US" sz="4000" dirty="0">
                <a:solidFill>
                  <a:srgbClr val="0070C0"/>
                </a:solidFill>
                <a:latin typeface="+mj-lt"/>
                <a:hlinkClick r:id="rId4"/>
              </a:rPr>
              <a:t> &amp; Soll, 2008</a:t>
            </a:r>
            <a:endParaRPr lang="en-US" sz="4000" dirty="0">
              <a:solidFill>
                <a:srgbClr val="0070C0"/>
              </a:solidFill>
              <a:latin typeface="+mj-lt"/>
            </a:endParaRPr>
          </a:p>
        </p:txBody>
      </p:sp>
      <p:pic>
        <p:nvPicPr>
          <p:cNvPr id="8" name="Picture 7">
            <a:extLst>
              <a:ext uri="{FF2B5EF4-FFF2-40B4-BE49-F238E27FC236}">
                <a16:creationId xmlns:a16="http://schemas.microsoft.com/office/drawing/2014/main" id="{D42CC915-37B1-545E-EDBD-0CA938BBABBE}"/>
              </a:ext>
            </a:extLst>
          </p:cNvPr>
          <p:cNvPicPr>
            <a:picLocks noChangeAspect="1"/>
          </p:cNvPicPr>
          <p:nvPr/>
        </p:nvPicPr>
        <p:blipFill>
          <a:blip r:embed="rId5"/>
          <a:stretch>
            <a:fillRect/>
          </a:stretch>
        </p:blipFill>
        <p:spPr>
          <a:xfrm>
            <a:off x="4567770" y="1718895"/>
            <a:ext cx="7048500" cy="4362450"/>
          </a:xfrm>
          <a:prstGeom prst="rect">
            <a:avLst/>
          </a:prstGeom>
        </p:spPr>
      </p:pic>
      <p:sp>
        <p:nvSpPr>
          <p:cNvPr id="9" name="TextBox 8">
            <a:extLst>
              <a:ext uri="{FF2B5EF4-FFF2-40B4-BE49-F238E27FC236}">
                <a16:creationId xmlns:a16="http://schemas.microsoft.com/office/drawing/2014/main" id="{519C7713-4B9F-AB3B-11BC-131EFC8A4521}"/>
              </a:ext>
            </a:extLst>
          </p:cNvPr>
          <p:cNvSpPr txBox="1"/>
          <p:nvPr/>
        </p:nvSpPr>
        <p:spPr>
          <a:xfrm>
            <a:off x="575730" y="2176571"/>
            <a:ext cx="3646145" cy="3447098"/>
          </a:xfrm>
          <a:prstGeom prst="rect">
            <a:avLst/>
          </a:prstGeom>
          <a:noFill/>
          <a:effectLst/>
        </p:spPr>
        <p:txBody>
          <a:bodyPr wrap="square" rtlCol="0">
            <a:spAutoFit/>
          </a:bodyPr>
          <a:lstStyle/>
          <a:p>
            <a:pPr>
              <a:lnSpc>
                <a:spcPct val="125000"/>
              </a:lnSpc>
            </a:pPr>
            <a:endParaRPr lang="en-US" altLang="en-US" sz="2000" dirty="0"/>
          </a:p>
          <a:p>
            <a:pPr marL="342900" indent="-342900">
              <a:lnSpc>
                <a:spcPct val="125000"/>
              </a:lnSpc>
              <a:buFont typeface="Wingdings" panose="05000000000000000000" pitchFamily="2" charset="2"/>
              <a:buChar char="§"/>
            </a:pPr>
            <a:r>
              <a:rPr lang="en-US" altLang="en-US" sz="2000" dirty="0"/>
              <a:t>Consumers do systematically mis-judge fuel economy savings. </a:t>
            </a:r>
          </a:p>
          <a:p>
            <a:pPr marL="342900" indent="-342900">
              <a:lnSpc>
                <a:spcPct val="125000"/>
              </a:lnSpc>
              <a:buFont typeface="Wingdings" panose="05000000000000000000" pitchFamily="2" charset="2"/>
              <a:buChar char="§"/>
            </a:pPr>
            <a:r>
              <a:rPr lang="en-US" altLang="en-US" sz="2000" dirty="0"/>
              <a:t>Can be improved dramatically by re-framing in terms of GPM and providing this information to consumers. </a:t>
            </a:r>
          </a:p>
          <a:p>
            <a:pPr>
              <a:lnSpc>
                <a:spcPct val="90000"/>
              </a:lnSpc>
            </a:pPr>
            <a:endParaRPr lang="en-US" altLang="en-US" sz="2000" dirty="0"/>
          </a:p>
        </p:txBody>
      </p:sp>
    </p:spTree>
    <p:custDataLst>
      <p:tags r:id="rId1"/>
    </p:custDataLst>
    <p:extLst>
      <p:ext uri="{BB962C8B-B14F-4D97-AF65-F5344CB8AC3E}">
        <p14:creationId xmlns:p14="http://schemas.microsoft.com/office/powerpoint/2010/main" val="4145264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Solving MPG Illusion</a:t>
            </a:r>
          </a:p>
        </p:txBody>
      </p:sp>
      <p:sp>
        <p:nvSpPr>
          <p:cNvPr id="5" name="Rectangle 4">
            <a:extLst>
              <a:ext uri="{FF2B5EF4-FFF2-40B4-BE49-F238E27FC236}">
                <a16:creationId xmlns:a16="http://schemas.microsoft.com/office/drawing/2014/main" id="{464F1DEB-F83E-CE5A-2C29-ACFD4C2827E5}"/>
              </a:ext>
            </a:extLst>
          </p:cNvPr>
          <p:cNvSpPr/>
          <p:nvPr/>
        </p:nvSpPr>
        <p:spPr>
          <a:xfrm>
            <a:off x="6470122" y="6112201"/>
            <a:ext cx="5602368" cy="369332"/>
          </a:xfrm>
          <a:prstGeom prst="rect">
            <a:avLst/>
          </a:prstGeom>
        </p:spPr>
        <p:txBody>
          <a:bodyPr wrap="none">
            <a:spAutoFit/>
          </a:bodyPr>
          <a:lstStyle/>
          <a:p>
            <a:r>
              <a:rPr lang="en-US" dirty="0">
                <a:hlinkClick r:id="rId4"/>
              </a:rPr>
              <a:t>http://www.mpgillusion.com/p/what-is-mpg-illusion.html</a:t>
            </a:r>
            <a:r>
              <a:rPr lang="en-US" dirty="0"/>
              <a:t> </a:t>
            </a:r>
          </a:p>
        </p:txBody>
      </p:sp>
      <p:pic>
        <p:nvPicPr>
          <p:cNvPr id="1026" name="Picture 2">
            <a:extLst>
              <a:ext uri="{FF2B5EF4-FFF2-40B4-BE49-F238E27FC236}">
                <a16:creationId xmlns:a16="http://schemas.microsoft.com/office/drawing/2014/main" id="{B9CBAF03-09CF-8C2F-C221-9A25AD92A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051" y="1623420"/>
            <a:ext cx="6667500" cy="4410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8E484BA-A72A-9A75-BAC3-85DC42ECD1D0}"/>
              </a:ext>
            </a:extLst>
          </p:cNvPr>
          <p:cNvSpPr/>
          <p:nvPr/>
        </p:nvSpPr>
        <p:spPr>
          <a:xfrm>
            <a:off x="3531476" y="3429000"/>
            <a:ext cx="1713186" cy="4177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50770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8AE995-3761-4E8E-B676-D7F73B916651}"/>
                  </a:ext>
                </a:extLst>
              </p:cNvPr>
              <p:cNvSpPr txBox="1"/>
              <p:nvPr/>
            </p:nvSpPr>
            <p:spPr>
              <a:xfrm>
                <a:off x="179990" y="1781946"/>
                <a:ext cx="4949059" cy="4408836"/>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The CAFE standards were modified after 2011.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Allowed trading of MPG allowances across firms.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New fuel standard depending on </a:t>
                </a:r>
                <a:r>
                  <a:rPr lang="en-US" sz="2100" b="1" dirty="0">
                    <a:solidFill>
                      <a:srgbClr val="0070C0"/>
                    </a:solidFill>
                    <a:cs typeface="Calibri Light" panose="020F0302020204030204" pitchFamily="34" charset="0"/>
                  </a:rPr>
                  <a:t>footprint</a:t>
                </a:r>
                <a:r>
                  <a:rPr lang="en-US" sz="2100" dirty="0">
                    <a:cs typeface="Calibri Light" panose="020F0302020204030204" pitchFamily="34" charset="0"/>
                  </a:rPr>
                  <a:t> of the vehicle.</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Continuous increases in AFE standard by footprint over time. </a:t>
                </a:r>
              </a:p>
              <a:p>
                <a:pPr lvl="1">
                  <a:lnSpc>
                    <a:spcPct val="125000"/>
                  </a:lnSpc>
                </a:pPr>
                <a:r>
                  <a:rPr lang="en-US" sz="2100" dirty="0">
                    <a:cs typeface="Calibri Light" panose="020F0302020204030204" pitchFamily="34" charset="0"/>
                  </a:rPr>
                  <a:t>Footprint CAFE = </a:t>
                </a:r>
                <a14:m>
                  <m:oMath xmlns:m="http://schemas.openxmlformats.org/officeDocument/2006/math">
                    <m:f>
                      <m:fPr>
                        <m:ctrlPr>
                          <a:rPr lang="en-US" sz="2100" i="1" smtClean="0">
                            <a:latin typeface="Cambria Math" panose="02040503050406030204" pitchFamily="18" charset="0"/>
                            <a:cs typeface="Calibri Light" panose="020F0302020204030204" pitchFamily="34" charset="0"/>
                          </a:rPr>
                        </m:ctrlPr>
                      </m:fPr>
                      <m:num>
                        <m:nary>
                          <m:naryPr>
                            <m:chr m:val="∑"/>
                            <m:subHide m:val="on"/>
                            <m:supHide m:val="on"/>
                            <m:ctrlPr>
                              <a:rPr lang="en-US" sz="2100" i="1" smtClean="0">
                                <a:latin typeface="Cambria Math" panose="02040503050406030204" pitchFamily="18" charset="0"/>
                                <a:cs typeface="Calibri Light" panose="020F0302020204030204" pitchFamily="34" charset="0"/>
                              </a:rPr>
                            </m:ctrlPr>
                          </m:naryPr>
                          <m:sub/>
                          <m:sup/>
                          <m:e>
                            <m:d>
                              <m:dPr>
                                <m:ctrlPr>
                                  <a:rPr lang="en-US" sz="2100" i="1">
                                    <a:latin typeface="Cambria Math" panose="02040503050406030204" pitchFamily="18" charset="0"/>
                                    <a:cs typeface="Calibri Light" panose="020F0302020204030204" pitchFamily="34" charset="0"/>
                                  </a:rPr>
                                </m:ctrlPr>
                              </m:dPr>
                              <m:e>
                                <m:f>
                                  <m:fPr>
                                    <m:ctrlPr>
                                      <a:rPr lang="en-US" sz="2100" i="1">
                                        <a:latin typeface="Cambria Math" panose="02040503050406030204" pitchFamily="18" charset="0"/>
                                        <a:cs typeface="Calibri Light" panose="020F0302020204030204" pitchFamily="34" charset="0"/>
                                      </a:rPr>
                                    </m:ctrlPr>
                                  </m:fPr>
                                  <m:num>
                                    <m:r>
                                      <a:rPr lang="en-US" sz="2100" i="1">
                                        <a:latin typeface="Cambria Math" panose="02040503050406030204" pitchFamily="18" charset="0"/>
                                        <a:cs typeface="Calibri Light" panose="020F0302020204030204" pitchFamily="34" charset="0"/>
                                      </a:rPr>
                                      <m:t>𝑀𝑃</m:t>
                                    </m:r>
                                    <m:sSub>
                                      <m:sSubPr>
                                        <m:ctrlPr>
                                          <a:rPr lang="en-US" sz="2100" i="1">
                                            <a:latin typeface="Cambria Math" panose="02040503050406030204" pitchFamily="18" charset="0"/>
                                            <a:cs typeface="Calibri Light" panose="020F0302020204030204" pitchFamily="34" charset="0"/>
                                          </a:rPr>
                                        </m:ctrlPr>
                                      </m:sSubPr>
                                      <m:e>
                                        <m:r>
                                          <a:rPr lang="en-US" sz="2100" i="1">
                                            <a:latin typeface="Cambria Math" panose="02040503050406030204" pitchFamily="18" charset="0"/>
                                            <a:cs typeface="Calibri Light" panose="020F0302020204030204" pitchFamily="34" charset="0"/>
                                          </a:rPr>
                                          <m:t>𝐺</m:t>
                                        </m:r>
                                      </m:e>
                                      <m:sub>
                                        <m:r>
                                          <a:rPr lang="en-US" sz="2100" i="1">
                                            <a:latin typeface="Cambria Math" panose="02040503050406030204" pitchFamily="18" charset="0"/>
                                            <a:cs typeface="Calibri Light" panose="020F0302020204030204" pitchFamily="34" charset="0"/>
                                          </a:rPr>
                                          <m:t>𝑖</m:t>
                                        </m:r>
                                      </m:sub>
                                    </m:sSub>
                                    <m:r>
                                      <a:rPr lang="en-US" sz="2100" i="1">
                                        <a:latin typeface="Cambria Math" panose="02040503050406030204" pitchFamily="18" charset="0"/>
                                        <a:cs typeface="Calibri Light" panose="020F0302020204030204" pitchFamily="34" charset="0"/>
                                      </a:rPr>
                                      <m:t>∗</m:t>
                                    </m:r>
                                    <m:sSub>
                                      <m:sSubPr>
                                        <m:ctrlPr>
                                          <a:rPr lang="en-US" sz="2100" i="1">
                                            <a:latin typeface="Cambria Math" panose="02040503050406030204" pitchFamily="18" charset="0"/>
                                            <a:cs typeface="Calibri Light" panose="020F0302020204030204" pitchFamily="34" charset="0"/>
                                          </a:rPr>
                                        </m:ctrlPr>
                                      </m:sSubPr>
                                      <m:e>
                                        <m:r>
                                          <a:rPr lang="en-US" sz="2100" i="1">
                                            <a:latin typeface="Cambria Math" panose="02040503050406030204" pitchFamily="18" charset="0"/>
                                            <a:cs typeface="Calibri Light" panose="020F0302020204030204" pitchFamily="34" charset="0"/>
                                          </a:rPr>
                                          <m:t>𝑛</m:t>
                                        </m:r>
                                      </m:e>
                                      <m:sub>
                                        <m:r>
                                          <a:rPr lang="en-US" sz="2100" i="1">
                                            <a:latin typeface="Cambria Math" panose="02040503050406030204" pitchFamily="18" charset="0"/>
                                            <a:cs typeface="Calibri Light" panose="020F0302020204030204" pitchFamily="34" charset="0"/>
                                          </a:rPr>
                                          <m:t>𝑖</m:t>
                                        </m:r>
                                      </m:sub>
                                    </m:sSub>
                                  </m:num>
                                  <m:den>
                                    <m:r>
                                      <a:rPr lang="en-US" sz="2100" i="1">
                                        <a:latin typeface="Cambria Math" panose="02040503050406030204" pitchFamily="18" charset="0"/>
                                        <a:cs typeface="Calibri Light" panose="020F0302020204030204" pitchFamily="34" charset="0"/>
                                      </a:rPr>
                                      <m:t>𝐹</m:t>
                                    </m:r>
                                    <m:sSub>
                                      <m:sSubPr>
                                        <m:ctrlPr>
                                          <a:rPr lang="en-US" sz="2100" i="1">
                                            <a:latin typeface="Cambria Math" panose="02040503050406030204" pitchFamily="18" charset="0"/>
                                            <a:cs typeface="Calibri Light" panose="020F0302020204030204" pitchFamily="34" charset="0"/>
                                          </a:rPr>
                                        </m:ctrlPr>
                                      </m:sSubPr>
                                      <m:e>
                                        <m:r>
                                          <a:rPr lang="en-US" sz="2100" i="1">
                                            <a:latin typeface="Cambria Math" panose="02040503050406030204" pitchFamily="18" charset="0"/>
                                            <a:cs typeface="Calibri Light" panose="020F0302020204030204" pitchFamily="34" charset="0"/>
                                          </a:rPr>
                                          <m:t>𝑃</m:t>
                                        </m:r>
                                      </m:e>
                                      <m:sub>
                                        <m:r>
                                          <a:rPr lang="en-US" sz="2100" i="1">
                                            <a:latin typeface="Cambria Math" panose="02040503050406030204" pitchFamily="18" charset="0"/>
                                            <a:cs typeface="Calibri Light" panose="020F0302020204030204" pitchFamily="34" charset="0"/>
                                          </a:rPr>
                                          <m:t>𝑖</m:t>
                                        </m:r>
                                      </m:sub>
                                    </m:sSub>
                                    <m:r>
                                      <a:rPr lang="en-US" sz="2100" i="1">
                                        <a:latin typeface="Cambria Math" panose="02040503050406030204" pitchFamily="18" charset="0"/>
                                        <a:cs typeface="Calibri Light" panose="020F0302020204030204" pitchFamily="34" charset="0"/>
                                      </a:rPr>
                                      <m:t>∗</m:t>
                                    </m:r>
                                    <m:sSub>
                                      <m:sSubPr>
                                        <m:ctrlPr>
                                          <a:rPr lang="en-US" sz="2100" i="1">
                                            <a:latin typeface="Cambria Math" panose="02040503050406030204" pitchFamily="18" charset="0"/>
                                            <a:cs typeface="Calibri Light" panose="020F0302020204030204" pitchFamily="34" charset="0"/>
                                          </a:rPr>
                                        </m:ctrlPr>
                                      </m:sSubPr>
                                      <m:e>
                                        <m:r>
                                          <a:rPr lang="en-US" sz="2100" i="1">
                                            <a:latin typeface="Cambria Math" panose="02040503050406030204" pitchFamily="18" charset="0"/>
                                            <a:cs typeface="Calibri Light" panose="020F0302020204030204" pitchFamily="34" charset="0"/>
                                          </a:rPr>
                                          <m:t>𝑛</m:t>
                                        </m:r>
                                      </m:e>
                                      <m:sub>
                                        <m:r>
                                          <a:rPr lang="en-US" sz="2100" i="1">
                                            <a:latin typeface="Cambria Math" panose="02040503050406030204" pitchFamily="18" charset="0"/>
                                            <a:cs typeface="Calibri Light" panose="020F0302020204030204" pitchFamily="34" charset="0"/>
                                          </a:rPr>
                                          <m:t>𝑖</m:t>
                                        </m:r>
                                      </m:sub>
                                    </m:sSub>
                                  </m:den>
                                </m:f>
                              </m:e>
                            </m:d>
                          </m:e>
                        </m:nary>
                      </m:num>
                      <m:den>
                        <m:nary>
                          <m:naryPr>
                            <m:chr m:val="∑"/>
                            <m:subHide m:val="on"/>
                            <m:supHide m:val="on"/>
                            <m:ctrlPr>
                              <a:rPr lang="en-US" sz="2100" i="1" smtClean="0">
                                <a:latin typeface="Cambria Math" panose="02040503050406030204" pitchFamily="18" charset="0"/>
                                <a:cs typeface="Calibri Light" panose="020F0302020204030204" pitchFamily="34" charset="0"/>
                              </a:rPr>
                            </m:ctrlPr>
                          </m:naryPr>
                          <m:sub/>
                          <m:sup/>
                          <m:e>
                            <m:f>
                              <m:fPr>
                                <m:ctrlPr>
                                  <a:rPr lang="en-US" sz="2100" b="0" i="1" smtClean="0">
                                    <a:latin typeface="Cambria Math" panose="02040503050406030204" pitchFamily="18" charset="0"/>
                                    <a:cs typeface="Calibri Light" panose="020F0302020204030204" pitchFamily="34" charset="0"/>
                                  </a:rPr>
                                </m:ctrlPr>
                              </m:fPr>
                              <m:num>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𝑛</m:t>
                                    </m:r>
                                  </m:e>
                                  <m:sub>
                                    <m:r>
                                      <a:rPr lang="en-US" sz="2100" b="0" i="1" smtClean="0">
                                        <a:latin typeface="Cambria Math" panose="02040503050406030204" pitchFamily="18" charset="0"/>
                                        <a:cs typeface="Calibri Light" panose="020F0302020204030204" pitchFamily="34" charset="0"/>
                                      </a:rPr>
                                      <m:t>𝑖</m:t>
                                    </m:r>
                                  </m:sub>
                                </m:sSub>
                              </m:num>
                              <m:den>
                                <m:r>
                                  <a:rPr lang="en-US" sz="2100" b="0" i="1" smtClean="0">
                                    <a:latin typeface="Cambria Math" panose="02040503050406030204" pitchFamily="18" charset="0"/>
                                    <a:cs typeface="Calibri Light" panose="020F0302020204030204" pitchFamily="34" charset="0"/>
                                  </a:rPr>
                                  <m:t>𝐹</m:t>
                                </m:r>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𝑃</m:t>
                                    </m:r>
                                  </m:e>
                                  <m:sub>
                                    <m:r>
                                      <a:rPr lang="en-US" sz="2100" b="0" i="1" smtClean="0">
                                        <a:latin typeface="Cambria Math" panose="02040503050406030204" pitchFamily="18" charset="0"/>
                                        <a:cs typeface="Calibri Light" panose="020F0302020204030204" pitchFamily="34" charset="0"/>
                                      </a:rPr>
                                      <m:t>𝑖</m:t>
                                    </m:r>
                                  </m:sub>
                                </m:sSub>
                              </m:den>
                            </m:f>
                          </m:e>
                        </m:nary>
                      </m:den>
                    </m:f>
                  </m:oMath>
                </a14:m>
                <a:endParaRPr lang="en-US" sz="2100" dirty="0">
                  <a:cs typeface="Calibri Light" panose="020F0302020204030204" pitchFamily="34" charset="0"/>
                </a:endParaRPr>
              </a:p>
            </p:txBody>
          </p:sp>
        </mc:Choice>
        <mc:Fallback xmlns="">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179990" y="1781946"/>
                <a:ext cx="4949059" cy="4408836"/>
              </a:xfrm>
              <a:prstGeom prst="rect">
                <a:avLst/>
              </a:prstGeom>
              <a:blipFill>
                <a:blip r:embed="rId4"/>
                <a:stretch>
                  <a:fillRect l="-1480" r="-370"/>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CAFE after 2011</a:t>
            </a:r>
          </a:p>
        </p:txBody>
      </p:sp>
      <p:pic>
        <p:nvPicPr>
          <p:cNvPr id="3074" name="Picture 2" descr="1 Introduction | Cost, Effectiveness, and Deployment of Fuel Economy  Technologies for Light-Duty Vehicles |The National Academies Press">
            <a:extLst>
              <a:ext uri="{FF2B5EF4-FFF2-40B4-BE49-F238E27FC236}">
                <a16:creationId xmlns:a16="http://schemas.microsoft.com/office/drawing/2014/main" id="{803974EF-4C28-EB58-9CF6-40EF76CAA3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7117" y="1979885"/>
            <a:ext cx="6304893" cy="36148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A46EAA-49FD-FBAA-AD87-E6C1EC065E3B}"/>
              </a:ext>
            </a:extLst>
          </p:cNvPr>
          <p:cNvSpPr txBox="1"/>
          <p:nvPr/>
        </p:nvSpPr>
        <p:spPr>
          <a:xfrm>
            <a:off x="10867697" y="5576856"/>
            <a:ext cx="1219199" cy="369332"/>
          </a:xfrm>
          <a:prstGeom prst="rect">
            <a:avLst/>
          </a:prstGeom>
          <a:noFill/>
        </p:spPr>
        <p:txBody>
          <a:bodyPr wrap="square" rtlCol="0">
            <a:spAutoFit/>
          </a:bodyPr>
          <a:lstStyle/>
          <a:p>
            <a:r>
              <a:rPr lang="en-US" dirty="0">
                <a:hlinkClick r:id="rId6"/>
              </a:rPr>
              <a:t>Source.</a:t>
            </a:r>
            <a:endParaRPr lang="en-US" dirty="0"/>
          </a:p>
        </p:txBody>
      </p:sp>
      <p:sp>
        <p:nvSpPr>
          <p:cNvPr id="3" name="TextBox 2">
            <a:extLst>
              <a:ext uri="{FF2B5EF4-FFF2-40B4-BE49-F238E27FC236}">
                <a16:creationId xmlns:a16="http://schemas.microsoft.com/office/drawing/2014/main" id="{0A9B9AA2-1AF6-A916-6D36-3628300C886A}"/>
              </a:ext>
            </a:extLst>
          </p:cNvPr>
          <p:cNvSpPr txBox="1"/>
          <p:nvPr/>
        </p:nvSpPr>
        <p:spPr>
          <a:xfrm>
            <a:off x="5707117" y="5528735"/>
            <a:ext cx="1219199" cy="833305"/>
          </a:xfrm>
          <a:prstGeom prst="rect">
            <a:avLst/>
          </a:prstGeom>
          <a:ln>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25000"/>
              </a:lnSpc>
            </a:pPr>
            <a:r>
              <a:rPr lang="en-US" sz="2000" b="1" dirty="0">
                <a:solidFill>
                  <a:srgbClr val="0070C0"/>
                </a:solidFill>
                <a:cs typeface="Calibri Light" panose="020F0302020204030204" pitchFamily="34" charset="0"/>
              </a:rPr>
              <a:t>Footprint  (sq feet)</a:t>
            </a:r>
          </a:p>
        </p:txBody>
      </p:sp>
      <p:cxnSp>
        <p:nvCxnSpPr>
          <p:cNvPr id="4" name="Straight Arrow Connector 3">
            <a:extLst>
              <a:ext uri="{FF2B5EF4-FFF2-40B4-BE49-F238E27FC236}">
                <a16:creationId xmlns:a16="http://schemas.microsoft.com/office/drawing/2014/main" id="{718140A0-5516-A47D-2607-F6E83A246802}"/>
              </a:ext>
            </a:extLst>
          </p:cNvPr>
          <p:cNvCxnSpPr>
            <a:cxnSpLocks/>
            <a:stCxn id="3" idx="0"/>
          </p:cNvCxnSpPr>
          <p:nvPr/>
        </p:nvCxnSpPr>
        <p:spPr>
          <a:xfrm flipV="1">
            <a:off x="6316717" y="4628982"/>
            <a:ext cx="0" cy="899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83063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42201" y="1792110"/>
            <a:ext cx="6284246" cy="4909934"/>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One motivation for footprint-based standards was to improve safety. Carmakers no longer had a strong incentive to decrease car size to achieve AFE standards.</a:t>
            </a:r>
          </a:p>
          <a:p>
            <a:pPr>
              <a:lnSpc>
                <a:spcPct val="125000"/>
              </a:lnSpc>
            </a:pPr>
            <a:endParaRPr lang="en-US" sz="2100" dirty="0">
              <a:cs typeface="Calibri Light" panose="020F0302020204030204" pitchFamily="34" charset="0"/>
            </a:endParaRPr>
          </a:p>
          <a:p>
            <a:pPr>
              <a:lnSpc>
                <a:spcPct val="125000"/>
              </a:lnSpc>
            </a:pPr>
            <a:r>
              <a:rPr lang="en-US" sz="2100" dirty="0">
                <a:cs typeface="Calibri Light" panose="020F0302020204030204" pitchFamily="34" charset="0"/>
              </a:rPr>
              <a:t>Actual effect:</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Cars gained larger footprints within type or shifted across types (</a:t>
            </a:r>
            <a:r>
              <a:rPr lang="en-US" sz="2100" dirty="0">
                <a:cs typeface="Calibri Light" panose="020F0302020204030204" pitchFamily="34" charset="0"/>
                <a:hlinkClick r:id="rId4"/>
              </a:rPr>
              <a:t>Jean, 2015</a:t>
            </a:r>
            <a:r>
              <a:rPr lang="en-US" sz="2100" dirty="0">
                <a:cs typeface="Calibri Light" panose="020F0302020204030204" pitchFamily="34" charset="0"/>
              </a:rPr>
              <a:t>).</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Compact trucks and station wagons far less common (</a:t>
            </a:r>
            <a:r>
              <a:rPr lang="en-US" sz="2100" dirty="0">
                <a:cs typeface="Calibri Light" panose="020F0302020204030204" pitchFamily="34" charset="0"/>
                <a:hlinkClick r:id="rId5"/>
              </a:rPr>
              <a:t>link</a:t>
            </a:r>
            <a:r>
              <a:rPr lang="en-US" sz="2100" dirty="0">
                <a:cs typeface="Calibri Light" panose="020F0302020204030204" pitchFamily="34" charset="0"/>
              </a:rPr>
              <a:t>).</a:t>
            </a:r>
          </a:p>
          <a:p>
            <a:pPr marL="800100" lvl="1" indent="-342900">
              <a:lnSpc>
                <a:spcPct val="125000"/>
              </a:lnSpc>
              <a:buFont typeface="Wingdings" panose="05000000000000000000" pitchFamily="2" charset="2"/>
              <a:buChar char="§"/>
            </a:pPr>
            <a:endParaRPr lang="en-US" sz="2100" dirty="0">
              <a:cs typeface="Calibri Light" panose="020F0302020204030204" pitchFamily="34" charset="0"/>
            </a:endParaRPr>
          </a:p>
          <a:p>
            <a:pPr>
              <a:lnSpc>
                <a:spcPct val="125000"/>
              </a:lnSpc>
            </a:pPr>
            <a:r>
              <a:rPr lang="en-US" sz="2100" dirty="0">
                <a:cs typeface="Calibri Light" panose="020F0302020204030204" pitchFamily="34" charset="0"/>
              </a:rPr>
              <a:t>Aggregate effect on accident fatality risk? </a:t>
            </a:r>
          </a:p>
          <a:p>
            <a:pPr>
              <a:lnSpc>
                <a:spcPct val="125000"/>
              </a:lnSpc>
            </a:pPr>
            <a:endParaRPr lang="en-US" sz="2100" dirty="0">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935665" y="-730602"/>
            <a:ext cx="8823379"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CAFE after 2011: Increased Vehicle Size </a:t>
            </a:r>
          </a:p>
        </p:txBody>
      </p:sp>
      <p:pic>
        <p:nvPicPr>
          <p:cNvPr id="5122" name="Picture 2">
            <a:extLst>
              <a:ext uri="{FF2B5EF4-FFF2-40B4-BE49-F238E27FC236}">
                <a16:creationId xmlns:a16="http://schemas.microsoft.com/office/drawing/2014/main" id="{E62E6B08-E689-5847-0286-1186A0A79F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0910" y="1233330"/>
            <a:ext cx="4451586" cy="29677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2F0EB1-C298-F823-CD8E-11EE27607E36}"/>
              </a:ext>
            </a:extLst>
          </p:cNvPr>
          <p:cNvSpPr txBox="1"/>
          <p:nvPr/>
        </p:nvSpPr>
        <p:spPr>
          <a:xfrm>
            <a:off x="10213478" y="4201054"/>
            <a:ext cx="1723696" cy="369332"/>
          </a:xfrm>
          <a:prstGeom prst="rect">
            <a:avLst/>
          </a:prstGeom>
          <a:noFill/>
        </p:spPr>
        <p:txBody>
          <a:bodyPr wrap="square" rtlCol="0">
            <a:spAutoFit/>
          </a:bodyPr>
          <a:lstStyle/>
          <a:p>
            <a:r>
              <a:rPr lang="en-US" dirty="0">
                <a:hlinkClick r:id="rId7"/>
              </a:rPr>
              <a:t>Image source.</a:t>
            </a:r>
            <a:endParaRPr lang="en-US" dirty="0"/>
          </a:p>
        </p:txBody>
      </p:sp>
      <p:pic>
        <p:nvPicPr>
          <p:cNvPr id="1026" name="Picture 2" descr="2024 Mazda CX-5 – Compare Vehicle Specs &amp; Trims | Mazda USA">
            <a:extLst>
              <a:ext uri="{FF2B5EF4-FFF2-40B4-BE49-F238E27FC236}">
                <a16:creationId xmlns:a16="http://schemas.microsoft.com/office/drawing/2014/main" id="{1AA17D15-8A51-756C-3298-0378BA5F5F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0910" y="4247077"/>
            <a:ext cx="3838201" cy="220696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6936C830-B3F1-FD38-7B11-8C36BB66D55D}"/>
              </a:ext>
            </a:extLst>
          </p:cNvPr>
          <p:cNvSpPr/>
          <p:nvPr/>
        </p:nvSpPr>
        <p:spPr>
          <a:xfrm>
            <a:off x="8892025" y="3574473"/>
            <a:ext cx="732526" cy="811247"/>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4345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41768" y="2153165"/>
            <a:ext cx="5695666" cy="3698064"/>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US-made cars were on average larger and had lower MPG than imported cars.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Imported cars had an easier time meeting a uniform AFE of 33.3 mpg.</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Difference in MPG of -0.5 is roughly </a:t>
            </a:r>
            <a:r>
              <a:rPr lang="en-US" sz="2100" dirty="0">
                <a:solidFill>
                  <a:srgbClr val="FF0000"/>
                </a:solidFill>
                <a:cs typeface="Calibri Light" panose="020F0302020204030204" pitchFamily="34" charset="0"/>
              </a:rPr>
              <a:t>$28 disadvantage per car</a:t>
            </a:r>
            <a:r>
              <a:rPr lang="en-US" sz="2100" dirty="0">
                <a:cs typeface="Calibri Light" panose="020F0302020204030204" pitchFamily="34" charset="0"/>
              </a:rPr>
              <a:t> for US carmakers.</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For big three US auto-makers (GM, Ford, Chrysler), </a:t>
            </a:r>
            <a:r>
              <a:rPr lang="en-US" sz="2100" dirty="0">
                <a:solidFill>
                  <a:srgbClr val="0070C0"/>
                </a:solidFill>
                <a:cs typeface="Calibri Light" panose="020F0302020204030204" pitchFamily="34" charset="0"/>
              </a:rPr>
              <a:t>difference of -4.4 is a $242 disadvantage per car.</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CAFE after 2011: A Tariff? </a:t>
            </a:r>
          </a:p>
        </p:txBody>
      </p:sp>
      <p:pic>
        <p:nvPicPr>
          <p:cNvPr id="7" name="Picture 6">
            <a:extLst>
              <a:ext uri="{FF2B5EF4-FFF2-40B4-BE49-F238E27FC236}">
                <a16:creationId xmlns:a16="http://schemas.microsoft.com/office/drawing/2014/main" id="{699FA106-8DEE-7A6D-338E-98017A7EA6BD}"/>
              </a:ext>
            </a:extLst>
          </p:cNvPr>
          <p:cNvPicPr>
            <a:picLocks noChangeAspect="1"/>
          </p:cNvPicPr>
          <p:nvPr/>
        </p:nvPicPr>
        <p:blipFill>
          <a:blip r:embed="rId4"/>
          <a:stretch>
            <a:fillRect/>
          </a:stretch>
        </p:blipFill>
        <p:spPr>
          <a:xfrm>
            <a:off x="6537434" y="2353825"/>
            <a:ext cx="5420281" cy="2964410"/>
          </a:xfrm>
          <a:prstGeom prst="rect">
            <a:avLst/>
          </a:prstGeom>
        </p:spPr>
      </p:pic>
      <p:sp>
        <p:nvSpPr>
          <p:cNvPr id="8" name="Rectangle 7">
            <a:extLst>
              <a:ext uri="{FF2B5EF4-FFF2-40B4-BE49-F238E27FC236}">
                <a16:creationId xmlns:a16="http://schemas.microsoft.com/office/drawing/2014/main" id="{3450D22C-9C9E-B582-E122-DA3E602A19A2}"/>
              </a:ext>
            </a:extLst>
          </p:cNvPr>
          <p:cNvSpPr/>
          <p:nvPr/>
        </p:nvSpPr>
        <p:spPr>
          <a:xfrm>
            <a:off x="7966841" y="3930869"/>
            <a:ext cx="856077" cy="5990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249966-1509-C09E-6525-3F0D30128DDB}"/>
              </a:ext>
            </a:extLst>
          </p:cNvPr>
          <p:cNvSpPr/>
          <p:nvPr/>
        </p:nvSpPr>
        <p:spPr>
          <a:xfrm>
            <a:off x="7963459" y="4624552"/>
            <a:ext cx="856077" cy="59908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6652B1D-C748-25E0-A4ED-FB626A7FC6C7}"/>
              </a:ext>
            </a:extLst>
          </p:cNvPr>
          <p:cNvSpPr txBox="1"/>
          <p:nvPr/>
        </p:nvSpPr>
        <p:spPr>
          <a:xfrm>
            <a:off x="9637986" y="6039311"/>
            <a:ext cx="2554014" cy="369332"/>
          </a:xfrm>
          <a:prstGeom prst="rect">
            <a:avLst/>
          </a:prstGeom>
          <a:noFill/>
        </p:spPr>
        <p:txBody>
          <a:bodyPr wrap="square" rtlCol="0">
            <a:spAutoFit/>
          </a:bodyPr>
          <a:lstStyle/>
          <a:p>
            <a:r>
              <a:rPr lang="en-US" dirty="0"/>
              <a:t>Source: </a:t>
            </a:r>
            <a:r>
              <a:rPr lang="en-US" dirty="0">
                <a:hlinkClick r:id="rId5"/>
              </a:rPr>
              <a:t>Levinson (2017)</a:t>
            </a:r>
            <a:endParaRPr lang="en-US" dirty="0"/>
          </a:p>
        </p:txBody>
      </p:sp>
    </p:spTree>
    <p:custDataLst>
      <p:tags r:id="rId1"/>
    </p:custDataLst>
    <p:extLst>
      <p:ext uri="{BB962C8B-B14F-4D97-AF65-F5344CB8AC3E}">
        <p14:creationId xmlns:p14="http://schemas.microsoft.com/office/powerpoint/2010/main" val="3980902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8AE995-3761-4E8E-B676-D7F73B916651}"/>
                  </a:ext>
                </a:extLst>
              </p:cNvPr>
              <p:cNvSpPr txBox="1"/>
              <p:nvPr/>
            </p:nvSpPr>
            <p:spPr>
              <a:xfrm>
                <a:off x="462203" y="2187956"/>
                <a:ext cx="7447536" cy="3805914"/>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Your first midterm is subject to the following curve. We also gave everyone full credit on 2(d). Your adjusted scores are on Canvas and not on your paper exam.  </a:t>
                </a:r>
              </a:p>
              <a:p>
                <a:pPr>
                  <a:lnSpc>
                    <a:spcPct val="125000"/>
                  </a:lnSpc>
                </a:pPr>
                <a:endParaRPr lang="en-US" sz="2400" dirty="0">
                  <a:cs typeface="Calibri Light" panose="020F0302020204030204" pitchFamily="34" charset="0"/>
                </a:endParaRPr>
              </a:p>
              <a:p>
                <a:pPr>
                  <a:lnSpc>
                    <a:spcPct val="125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alibri Light" panose="020F0302020204030204" pitchFamily="34" charset="0"/>
                        </a:rPr>
                        <m:t>𝑀𝑖𝑑𝑡𝑒𝑟𝑚</m:t>
                      </m:r>
                      <m:r>
                        <a:rPr lang="en-US" sz="2400" b="0" i="1" smtClean="0">
                          <a:latin typeface="Cambria Math" panose="02040503050406030204" pitchFamily="18" charset="0"/>
                          <a:cs typeface="Calibri Light" panose="020F0302020204030204" pitchFamily="34" charset="0"/>
                        </a:rPr>
                        <m:t> </m:t>
                      </m:r>
                      <m:r>
                        <a:rPr lang="en-US" sz="2400" b="0" i="1" smtClean="0">
                          <a:latin typeface="Cambria Math" panose="02040503050406030204" pitchFamily="18" charset="0"/>
                          <a:cs typeface="Calibri Light" panose="020F0302020204030204" pitchFamily="34" charset="0"/>
                        </a:rPr>
                        <m:t>𝐺𝑟𝑎𝑑𝑒</m:t>
                      </m:r>
                      <m:r>
                        <a:rPr lang="en-US" sz="2400" b="0" i="1" smtClean="0">
                          <a:latin typeface="Cambria Math" panose="02040503050406030204" pitchFamily="18" charset="0"/>
                          <a:cs typeface="Calibri Light" panose="020F0302020204030204" pitchFamily="34" charset="0"/>
                        </a:rPr>
                        <m:t>=</m:t>
                      </m:r>
                      <m:rad>
                        <m:radPr>
                          <m:degHide m:val="on"/>
                          <m:ctrlPr>
                            <a:rPr lang="en-US" sz="2400" b="0" i="1" smtClean="0">
                              <a:latin typeface="Cambria Math" panose="02040503050406030204" pitchFamily="18" charset="0"/>
                              <a:cs typeface="Calibri Light" panose="020F0302020204030204" pitchFamily="34" charset="0"/>
                            </a:rPr>
                          </m:ctrlPr>
                        </m:radPr>
                        <m:deg/>
                        <m:e>
                          <m:r>
                            <a:rPr lang="en-US" sz="2400" b="0" i="1" smtClean="0">
                              <a:latin typeface="Cambria Math" panose="02040503050406030204" pitchFamily="18" charset="0"/>
                              <a:cs typeface="Calibri Light" panose="020F0302020204030204" pitchFamily="34" charset="0"/>
                            </a:rPr>
                            <m:t>𝑅𝑎𝑤</m:t>
                          </m:r>
                          <m:r>
                            <a:rPr lang="en-US" sz="2400" b="0" i="1" smtClean="0">
                              <a:latin typeface="Cambria Math" panose="02040503050406030204" pitchFamily="18" charset="0"/>
                              <a:cs typeface="Calibri Light" panose="020F0302020204030204" pitchFamily="34" charset="0"/>
                            </a:rPr>
                            <m:t> </m:t>
                          </m:r>
                          <m:r>
                            <a:rPr lang="en-US" sz="2400" b="0" i="1" smtClean="0">
                              <a:latin typeface="Cambria Math" panose="02040503050406030204" pitchFamily="18" charset="0"/>
                              <a:cs typeface="Calibri Light" panose="020F0302020204030204" pitchFamily="34" charset="0"/>
                            </a:rPr>
                            <m:t>𝑆𝑐𝑜𝑟𝑒</m:t>
                          </m:r>
                          <m:r>
                            <a:rPr lang="en-US" sz="2400" b="0" i="1" smtClean="0">
                              <a:latin typeface="Cambria Math" panose="02040503050406030204" pitchFamily="18" charset="0"/>
                              <a:cs typeface="Calibri Light" panose="020F0302020204030204" pitchFamily="34" charset="0"/>
                            </a:rPr>
                            <m:t> </m:t>
                          </m:r>
                        </m:e>
                      </m:rad>
                      <m:r>
                        <a:rPr lang="en-US" sz="2400" b="0" i="1" smtClean="0">
                          <a:latin typeface="Cambria Math" panose="02040503050406030204" pitchFamily="18" charset="0"/>
                          <a:cs typeface="Calibri Light" panose="020F0302020204030204" pitchFamily="34" charset="0"/>
                        </a:rPr>
                        <m:t>∗10</m:t>
                      </m:r>
                    </m:oMath>
                  </m:oMathPara>
                </a14:m>
                <a:endParaRPr lang="en-US" sz="2400" dirty="0">
                  <a:cs typeface="Calibri Light" panose="020F0302020204030204" pitchFamily="34" charset="0"/>
                </a:endParaRP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For example, a 36 is a 60, a 49 is a 70, a 64 is an 80, an 81 is a 90. Class average = 85, median = 87.5.</a:t>
                </a:r>
              </a:p>
            </p:txBody>
          </p:sp>
        </mc:Choice>
        <mc:Fallback xmlns="">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462203" y="2187956"/>
                <a:ext cx="7447536" cy="3805914"/>
              </a:xfrm>
              <a:prstGeom prst="rect">
                <a:avLst/>
              </a:prstGeom>
              <a:blipFill>
                <a:blip r:embed="rId4"/>
                <a:stretch>
                  <a:fillRect l="-1309" r="-1718" b="-2724"/>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2389142" y="45720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Midterm #1</a:t>
            </a:r>
          </a:p>
        </p:txBody>
      </p:sp>
      <p:graphicFrame>
        <p:nvGraphicFramePr>
          <p:cNvPr id="2" name="Table 1">
            <a:extLst>
              <a:ext uri="{FF2B5EF4-FFF2-40B4-BE49-F238E27FC236}">
                <a16:creationId xmlns:a16="http://schemas.microsoft.com/office/drawing/2014/main" id="{1D55C089-74B1-FB2B-18E3-FCA3F9958457}"/>
              </a:ext>
            </a:extLst>
          </p:cNvPr>
          <p:cNvGraphicFramePr>
            <a:graphicFrameLocks noGrp="1"/>
          </p:cNvGraphicFramePr>
          <p:nvPr>
            <p:extLst>
              <p:ext uri="{D42A27DB-BD31-4B8C-83A1-F6EECF244321}">
                <p14:modId xmlns:p14="http://schemas.microsoft.com/office/powerpoint/2010/main" val="3727790651"/>
              </p:ext>
            </p:extLst>
          </p:nvPr>
        </p:nvGraphicFramePr>
        <p:xfrm>
          <a:off x="8186497" y="3888296"/>
          <a:ext cx="3543300" cy="2197360"/>
        </p:xfrm>
        <a:graphic>
          <a:graphicData uri="http://schemas.openxmlformats.org/drawingml/2006/table">
            <a:tbl>
              <a:tblPr>
                <a:tableStyleId>{616DA210-FB5B-4158-B5E0-FEB733F419BA}</a:tableStyleId>
              </a:tblPr>
              <a:tblGrid>
                <a:gridCol w="1181100">
                  <a:extLst>
                    <a:ext uri="{9D8B030D-6E8A-4147-A177-3AD203B41FA5}">
                      <a16:colId xmlns:a16="http://schemas.microsoft.com/office/drawing/2014/main" val="2325832755"/>
                    </a:ext>
                  </a:extLst>
                </a:gridCol>
                <a:gridCol w="1181100">
                  <a:extLst>
                    <a:ext uri="{9D8B030D-6E8A-4147-A177-3AD203B41FA5}">
                      <a16:colId xmlns:a16="http://schemas.microsoft.com/office/drawing/2014/main" val="1912534182"/>
                    </a:ext>
                  </a:extLst>
                </a:gridCol>
                <a:gridCol w="1181100">
                  <a:extLst>
                    <a:ext uri="{9D8B030D-6E8A-4147-A177-3AD203B41FA5}">
                      <a16:colId xmlns:a16="http://schemas.microsoft.com/office/drawing/2014/main" val="1683320958"/>
                    </a:ext>
                  </a:extLst>
                </a:gridCol>
              </a:tblGrid>
              <a:tr h="573700">
                <a:tc>
                  <a:txBody>
                    <a:bodyPr/>
                    <a:lstStyle/>
                    <a:p>
                      <a:pPr algn="ctr" fontAlgn="b"/>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u="none" strike="noStrike" dirty="0">
                          <a:effectLst/>
                          <a:latin typeface="+mn-lt"/>
                        </a:rPr>
                        <a:t>Raw Uncurved Range</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u="none" strike="noStrike">
                          <a:effectLst/>
                          <a:latin typeface="+mn-lt"/>
                        </a:rPr>
                        <a:t>Student Count </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971861054"/>
                  </a:ext>
                </a:extLst>
              </a:tr>
              <a:tr h="291263">
                <a:tc>
                  <a:txBody>
                    <a:bodyPr/>
                    <a:lstStyle/>
                    <a:p>
                      <a:pPr algn="ctr" fontAlgn="b"/>
                      <a:r>
                        <a:rPr lang="en-US" sz="1600" u="none" strike="noStrike">
                          <a:effectLst/>
                          <a:latin typeface="+mn-lt"/>
                        </a:rPr>
                        <a:t>A</a:t>
                      </a:r>
                      <a:endParaRPr lang="en-US" sz="1600" b="0" i="0" u="none" strike="noStrike">
                        <a:solidFill>
                          <a:srgbClr val="000000"/>
                        </a:solidFill>
                        <a:effectLst/>
                        <a:latin typeface="+mn-lt"/>
                      </a:endParaRPr>
                    </a:p>
                  </a:txBody>
                  <a:tcPr marL="9525" marR="9525" marT="9525" marB="0" anchor="ctr"/>
                </a:tc>
                <a:tc>
                  <a:txBody>
                    <a:bodyPr/>
                    <a:lstStyle/>
                    <a:p>
                      <a:pPr algn="ctr" fontAlgn="b"/>
                      <a:r>
                        <a:rPr lang="en-US" sz="1600" u="none" strike="noStrike" dirty="0">
                          <a:effectLst/>
                          <a:latin typeface="+mn-lt"/>
                        </a:rPr>
                        <a:t>76-100</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u="none" strike="noStrike" dirty="0">
                          <a:effectLst/>
                          <a:latin typeface="+mn-lt"/>
                        </a:rPr>
                        <a:t>19</a:t>
                      </a:r>
                      <a:endParaRPr lang="en-US" sz="16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245460901"/>
                  </a:ext>
                </a:extLst>
              </a:tr>
              <a:tr h="291263">
                <a:tc>
                  <a:txBody>
                    <a:bodyPr/>
                    <a:lstStyle/>
                    <a:p>
                      <a:pPr algn="ctr" fontAlgn="b"/>
                      <a:r>
                        <a:rPr lang="en-US" sz="1600" u="none" strike="noStrike">
                          <a:effectLst/>
                          <a:latin typeface="+mn-lt"/>
                        </a:rPr>
                        <a:t>B</a:t>
                      </a:r>
                      <a:endParaRPr lang="en-US" sz="1600" b="0" i="0" u="none" strike="noStrike">
                        <a:solidFill>
                          <a:srgbClr val="000000"/>
                        </a:solidFill>
                        <a:effectLst/>
                        <a:latin typeface="+mn-lt"/>
                      </a:endParaRPr>
                    </a:p>
                  </a:txBody>
                  <a:tcPr marL="9525" marR="9525" marT="9525" marB="0" anchor="ctr"/>
                </a:tc>
                <a:tc>
                  <a:txBody>
                    <a:bodyPr/>
                    <a:lstStyle/>
                    <a:p>
                      <a:pPr algn="ctr" fontAlgn="b"/>
                      <a:r>
                        <a:rPr lang="en-US" sz="1600" u="none" strike="noStrike" dirty="0">
                          <a:effectLst/>
                          <a:latin typeface="+mn-lt"/>
                        </a:rPr>
                        <a:t>59-75</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u="none" strike="noStrike" dirty="0">
                          <a:effectLst/>
                          <a:latin typeface="+mn-lt"/>
                        </a:rPr>
                        <a:t>14</a:t>
                      </a:r>
                      <a:endParaRPr lang="en-US" sz="16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953179018"/>
                  </a:ext>
                </a:extLst>
              </a:tr>
              <a:tr h="291263">
                <a:tc>
                  <a:txBody>
                    <a:bodyPr/>
                    <a:lstStyle/>
                    <a:p>
                      <a:pPr algn="ctr" fontAlgn="b"/>
                      <a:r>
                        <a:rPr lang="en-US" sz="1600" u="none" strike="noStrike">
                          <a:effectLst/>
                          <a:latin typeface="+mn-lt"/>
                        </a:rPr>
                        <a:t>C</a:t>
                      </a:r>
                      <a:endParaRPr lang="en-US" sz="1600" b="0" i="0" u="none" strike="noStrike">
                        <a:solidFill>
                          <a:srgbClr val="000000"/>
                        </a:solidFill>
                        <a:effectLst/>
                        <a:latin typeface="+mn-lt"/>
                      </a:endParaRPr>
                    </a:p>
                  </a:txBody>
                  <a:tcPr marL="9525" marR="9525" marT="9525" marB="0" anchor="ctr"/>
                </a:tc>
                <a:tc>
                  <a:txBody>
                    <a:bodyPr/>
                    <a:lstStyle/>
                    <a:p>
                      <a:pPr algn="ctr" fontAlgn="b"/>
                      <a:r>
                        <a:rPr lang="en-US" sz="1600" u="none" strike="noStrike" dirty="0">
                          <a:effectLst/>
                          <a:latin typeface="+mn-lt"/>
                        </a:rPr>
                        <a:t>45-59</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mn-lt"/>
                        </a:rPr>
                        <a:t>5</a:t>
                      </a:r>
                    </a:p>
                  </a:txBody>
                  <a:tcPr marL="9525" marR="9525" marT="9525" marB="0" anchor="b"/>
                </a:tc>
                <a:extLst>
                  <a:ext uri="{0D108BD9-81ED-4DB2-BD59-A6C34878D82A}">
                    <a16:rowId xmlns:a16="http://schemas.microsoft.com/office/drawing/2014/main" val="3111937808"/>
                  </a:ext>
                </a:extLst>
              </a:tr>
              <a:tr h="291263">
                <a:tc>
                  <a:txBody>
                    <a:bodyPr/>
                    <a:lstStyle/>
                    <a:p>
                      <a:pPr algn="ctr" fontAlgn="b"/>
                      <a:r>
                        <a:rPr lang="en-US" sz="1600" u="none" strike="noStrike">
                          <a:effectLst/>
                          <a:latin typeface="+mn-lt"/>
                        </a:rPr>
                        <a:t>D</a:t>
                      </a:r>
                      <a:endParaRPr lang="en-US" sz="1600" b="0" i="0" u="none" strike="noStrike">
                        <a:solidFill>
                          <a:srgbClr val="000000"/>
                        </a:solidFill>
                        <a:effectLst/>
                        <a:latin typeface="+mn-lt"/>
                      </a:endParaRPr>
                    </a:p>
                  </a:txBody>
                  <a:tcPr marL="9525" marR="9525" marT="9525" marB="0" anchor="ctr"/>
                </a:tc>
                <a:tc>
                  <a:txBody>
                    <a:bodyPr/>
                    <a:lstStyle/>
                    <a:p>
                      <a:pPr algn="ctr" fontAlgn="b"/>
                      <a:r>
                        <a:rPr lang="en-US" sz="1600" u="none" strike="noStrike" dirty="0">
                          <a:effectLst/>
                          <a:latin typeface="+mn-lt"/>
                        </a:rPr>
                        <a:t>30-44</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mn-lt"/>
                        </a:rPr>
                        <a:t>2</a:t>
                      </a:r>
                    </a:p>
                  </a:txBody>
                  <a:tcPr marL="9525" marR="9525" marT="9525" marB="0" anchor="b"/>
                </a:tc>
                <a:extLst>
                  <a:ext uri="{0D108BD9-81ED-4DB2-BD59-A6C34878D82A}">
                    <a16:rowId xmlns:a16="http://schemas.microsoft.com/office/drawing/2014/main" val="911413679"/>
                  </a:ext>
                </a:extLst>
              </a:tr>
              <a:tr h="291263">
                <a:tc>
                  <a:txBody>
                    <a:bodyPr/>
                    <a:lstStyle/>
                    <a:p>
                      <a:pPr algn="ctr" fontAlgn="b"/>
                      <a:r>
                        <a:rPr lang="en-US" sz="1600" u="none" strike="noStrike" dirty="0">
                          <a:effectLst/>
                          <a:latin typeface="+mn-lt"/>
                        </a:rPr>
                        <a:t>F</a:t>
                      </a:r>
                      <a:endParaRPr lang="en-US" sz="1600" b="0" i="0" u="none" strike="noStrike" dirty="0">
                        <a:solidFill>
                          <a:srgbClr val="000000"/>
                        </a:solidFill>
                        <a:effectLst/>
                        <a:latin typeface="+mn-lt"/>
                      </a:endParaRPr>
                    </a:p>
                  </a:txBody>
                  <a:tcPr marL="9525" marR="9525" marT="9525" marB="0" anchor="ctr"/>
                </a:tc>
                <a:tc>
                  <a:txBody>
                    <a:bodyPr/>
                    <a:lstStyle/>
                    <a:p>
                      <a:pPr algn="ctr" fontAlgn="b"/>
                      <a:r>
                        <a:rPr lang="en-US" sz="1600" b="0" i="0" u="none" strike="noStrike" dirty="0">
                          <a:solidFill>
                            <a:srgbClr val="000000"/>
                          </a:solidFill>
                          <a:effectLst/>
                          <a:latin typeface="+mn-lt"/>
                        </a:rPr>
                        <a:t>&lt;30</a:t>
                      </a:r>
                    </a:p>
                  </a:txBody>
                  <a:tcPr marL="9525" marR="9525" marT="9525" marB="0" anchor="b"/>
                </a:tc>
                <a:tc>
                  <a:txBody>
                    <a:bodyPr/>
                    <a:lstStyle/>
                    <a:p>
                      <a:pPr algn="ctr" fontAlgn="b"/>
                      <a:r>
                        <a:rPr lang="en-US" sz="1600" u="none" strike="noStrike" dirty="0">
                          <a:effectLst/>
                          <a:latin typeface="+mn-lt"/>
                        </a:rPr>
                        <a:t>0</a:t>
                      </a:r>
                      <a:endParaRPr lang="en-US" sz="16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695579584"/>
                  </a:ext>
                </a:extLst>
              </a:tr>
            </a:tbl>
          </a:graphicData>
        </a:graphic>
      </p:graphicFrame>
      <p:pic>
        <p:nvPicPr>
          <p:cNvPr id="6" name="Picture 5">
            <a:extLst>
              <a:ext uri="{FF2B5EF4-FFF2-40B4-BE49-F238E27FC236}">
                <a16:creationId xmlns:a16="http://schemas.microsoft.com/office/drawing/2014/main" id="{A7A01754-D323-215A-4A01-4E1E18FB1FA6}"/>
              </a:ext>
            </a:extLst>
          </p:cNvPr>
          <p:cNvPicPr>
            <a:picLocks noChangeAspect="1"/>
          </p:cNvPicPr>
          <p:nvPr/>
        </p:nvPicPr>
        <p:blipFill>
          <a:blip r:embed="rId5"/>
          <a:stretch>
            <a:fillRect/>
          </a:stretch>
        </p:blipFill>
        <p:spPr>
          <a:xfrm>
            <a:off x="7909739" y="2187956"/>
            <a:ext cx="3820058" cy="1419423"/>
          </a:xfrm>
          <a:prstGeom prst="rect">
            <a:avLst/>
          </a:prstGeom>
        </p:spPr>
      </p:pic>
    </p:spTree>
    <p:custDataLst>
      <p:tags r:id="rId1"/>
    </p:custDataLst>
    <p:extLst>
      <p:ext uri="{BB962C8B-B14F-4D97-AF65-F5344CB8AC3E}">
        <p14:creationId xmlns:p14="http://schemas.microsoft.com/office/powerpoint/2010/main" val="4202287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1188609" y="1964706"/>
            <a:ext cx="2248273" cy="1678280"/>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Fail a new footprint based AFE, but pass a uniform AFE.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CAFE after 2011: A Tariff? </a:t>
            </a:r>
          </a:p>
        </p:txBody>
      </p:sp>
      <p:pic>
        <p:nvPicPr>
          <p:cNvPr id="5" name="Picture 4">
            <a:extLst>
              <a:ext uri="{FF2B5EF4-FFF2-40B4-BE49-F238E27FC236}">
                <a16:creationId xmlns:a16="http://schemas.microsoft.com/office/drawing/2014/main" id="{A0258A90-77C2-C6F1-C9E0-1D97AB8B6835}"/>
              </a:ext>
            </a:extLst>
          </p:cNvPr>
          <p:cNvPicPr>
            <a:picLocks noChangeAspect="1"/>
          </p:cNvPicPr>
          <p:nvPr/>
        </p:nvPicPr>
        <p:blipFill>
          <a:blip r:embed="rId4"/>
          <a:stretch>
            <a:fillRect/>
          </a:stretch>
        </p:blipFill>
        <p:spPr>
          <a:xfrm>
            <a:off x="3299430" y="1964706"/>
            <a:ext cx="5802531" cy="4074982"/>
          </a:xfrm>
          <a:prstGeom prst="rect">
            <a:avLst/>
          </a:prstGeom>
        </p:spPr>
      </p:pic>
      <p:cxnSp>
        <p:nvCxnSpPr>
          <p:cNvPr id="2" name="Straight Arrow Connector 1">
            <a:extLst>
              <a:ext uri="{FF2B5EF4-FFF2-40B4-BE49-F238E27FC236}">
                <a16:creationId xmlns:a16="http://schemas.microsoft.com/office/drawing/2014/main" id="{D1828827-9BC7-9B39-B9EA-C8F047C59BB3}"/>
              </a:ext>
            </a:extLst>
          </p:cNvPr>
          <p:cNvCxnSpPr>
            <a:cxnSpLocks/>
          </p:cNvCxnSpPr>
          <p:nvPr/>
        </p:nvCxnSpPr>
        <p:spPr>
          <a:xfrm>
            <a:off x="3026979" y="3429000"/>
            <a:ext cx="11246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B40F90-04B5-FA6E-1103-BDCF70D995D6}"/>
              </a:ext>
            </a:extLst>
          </p:cNvPr>
          <p:cNvSpPr txBox="1"/>
          <p:nvPr/>
        </p:nvSpPr>
        <p:spPr>
          <a:xfrm>
            <a:off x="9507547" y="2803846"/>
            <a:ext cx="2248273" cy="1678280"/>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Pass a new footprint based AFE, but fail a uniform AFE. </a:t>
            </a:r>
          </a:p>
        </p:txBody>
      </p:sp>
      <p:cxnSp>
        <p:nvCxnSpPr>
          <p:cNvPr id="7" name="Straight Arrow Connector 6">
            <a:extLst>
              <a:ext uri="{FF2B5EF4-FFF2-40B4-BE49-F238E27FC236}">
                <a16:creationId xmlns:a16="http://schemas.microsoft.com/office/drawing/2014/main" id="{60BA4ECC-63B7-3C53-3A16-A9CE0E299E78}"/>
              </a:ext>
            </a:extLst>
          </p:cNvPr>
          <p:cNvCxnSpPr>
            <a:cxnSpLocks/>
          </p:cNvCxnSpPr>
          <p:nvPr/>
        </p:nvCxnSpPr>
        <p:spPr>
          <a:xfrm flipH="1">
            <a:off x="7930055" y="3739055"/>
            <a:ext cx="13926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256C72-5338-A55B-8CDF-7BC32075224A}"/>
              </a:ext>
            </a:extLst>
          </p:cNvPr>
          <p:cNvSpPr txBox="1"/>
          <p:nvPr/>
        </p:nvSpPr>
        <p:spPr>
          <a:xfrm>
            <a:off x="9637986" y="6039311"/>
            <a:ext cx="2554014" cy="369332"/>
          </a:xfrm>
          <a:prstGeom prst="rect">
            <a:avLst/>
          </a:prstGeom>
          <a:noFill/>
        </p:spPr>
        <p:txBody>
          <a:bodyPr wrap="square" rtlCol="0">
            <a:spAutoFit/>
          </a:bodyPr>
          <a:lstStyle/>
          <a:p>
            <a:r>
              <a:rPr lang="en-US" dirty="0"/>
              <a:t>Source: </a:t>
            </a:r>
            <a:r>
              <a:rPr lang="en-US" dirty="0">
                <a:hlinkClick r:id="rId5"/>
              </a:rPr>
              <a:t>Levinson (2017)</a:t>
            </a:r>
            <a:endParaRPr lang="en-US" dirty="0"/>
          </a:p>
        </p:txBody>
      </p:sp>
    </p:spTree>
    <p:custDataLst>
      <p:tags r:id="rId1"/>
    </p:custDataLst>
    <p:extLst>
      <p:ext uri="{BB962C8B-B14F-4D97-AF65-F5344CB8AC3E}">
        <p14:creationId xmlns:p14="http://schemas.microsoft.com/office/powerpoint/2010/main" val="1062846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CAFE after 2011: A Tariff? </a:t>
            </a:r>
          </a:p>
        </p:txBody>
      </p:sp>
      <p:sp>
        <p:nvSpPr>
          <p:cNvPr id="4" name="TextBox 3">
            <a:extLst>
              <a:ext uri="{FF2B5EF4-FFF2-40B4-BE49-F238E27FC236}">
                <a16:creationId xmlns:a16="http://schemas.microsoft.com/office/drawing/2014/main" id="{468D227D-208E-2D57-3FFF-2820FC6BCBEC}"/>
              </a:ext>
            </a:extLst>
          </p:cNvPr>
          <p:cNvSpPr txBox="1"/>
          <p:nvPr/>
        </p:nvSpPr>
        <p:spPr>
          <a:xfrm>
            <a:off x="851338" y="2314932"/>
            <a:ext cx="4939862" cy="3911071"/>
          </a:xfrm>
          <a:prstGeom prst="rect">
            <a:avLst/>
          </a:prstGeom>
          <a:noFill/>
        </p:spPr>
        <p:txBody>
          <a:bodyPr wrap="square">
            <a:spAutoFit/>
          </a:bodyPr>
          <a:lstStyle/>
          <a:p>
            <a:pPr>
              <a:lnSpc>
                <a:spcPct val="125000"/>
              </a:lnSpc>
            </a:pPr>
            <a:r>
              <a:rPr lang="en-US" sz="2000" dirty="0"/>
              <a:t>Switch to footprint-based standards meant US-made cars were on average </a:t>
            </a:r>
            <a:r>
              <a:rPr lang="en-US" sz="2000" dirty="0">
                <a:solidFill>
                  <a:srgbClr val="FF0000"/>
                </a:solidFill>
              </a:rPr>
              <a:t>0.62</a:t>
            </a:r>
            <a:r>
              <a:rPr lang="en-US" sz="2000" dirty="0"/>
              <a:t> above the new AFE, while imported cars were </a:t>
            </a:r>
            <a:r>
              <a:rPr lang="en-US" sz="2000" dirty="0">
                <a:solidFill>
                  <a:srgbClr val="FF0000"/>
                </a:solidFill>
              </a:rPr>
              <a:t>-0.68 </a:t>
            </a:r>
            <a:r>
              <a:rPr lang="en-US" sz="2000" dirty="0"/>
              <a:t>below it. </a:t>
            </a:r>
          </a:p>
          <a:p>
            <a:pPr marL="800100" lvl="1" indent="-342900">
              <a:lnSpc>
                <a:spcPct val="125000"/>
              </a:lnSpc>
              <a:buFont typeface="Wingdings" panose="05000000000000000000" pitchFamily="2" charset="2"/>
              <a:buChar char="§"/>
            </a:pPr>
            <a:r>
              <a:rPr lang="en-US" sz="2000" dirty="0"/>
              <a:t>With fine of $55 per mpg difference, this is a $72 advantage per car.</a:t>
            </a:r>
          </a:p>
          <a:p>
            <a:pPr marL="800100" lvl="1" indent="-342900">
              <a:lnSpc>
                <a:spcPct val="125000"/>
              </a:lnSpc>
              <a:buFont typeface="Wingdings" panose="05000000000000000000" pitchFamily="2" charset="2"/>
              <a:buChar char="§"/>
            </a:pPr>
            <a:r>
              <a:rPr lang="en-US" sz="2000" dirty="0"/>
              <a:t>With trading of allotments, this meant US carmakers could also sell their new footprint advantage to foreign carmakers. </a:t>
            </a:r>
          </a:p>
        </p:txBody>
      </p:sp>
      <p:pic>
        <p:nvPicPr>
          <p:cNvPr id="10" name="Picture 9">
            <a:extLst>
              <a:ext uri="{FF2B5EF4-FFF2-40B4-BE49-F238E27FC236}">
                <a16:creationId xmlns:a16="http://schemas.microsoft.com/office/drawing/2014/main" id="{38E1F96A-DB36-7B7C-2372-2F2706137411}"/>
              </a:ext>
            </a:extLst>
          </p:cNvPr>
          <p:cNvPicPr>
            <a:picLocks noChangeAspect="1"/>
          </p:cNvPicPr>
          <p:nvPr/>
        </p:nvPicPr>
        <p:blipFill>
          <a:blip r:embed="rId4"/>
          <a:stretch>
            <a:fillRect/>
          </a:stretch>
        </p:blipFill>
        <p:spPr>
          <a:xfrm>
            <a:off x="6211614" y="2564999"/>
            <a:ext cx="5775118" cy="2836900"/>
          </a:xfrm>
          <a:prstGeom prst="rect">
            <a:avLst/>
          </a:prstGeom>
        </p:spPr>
      </p:pic>
      <p:sp>
        <p:nvSpPr>
          <p:cNvPr id="12" name="Rectangle 11">
            <a:extLst>
              <a:ext uri="{FF2B5EF4-FFF2-40B4-BE49-F238E27FC236}">
                <a16:creationId xmlns:a16="http://schemas.microsoft.com/office/drawing/2014/main" id="{789ECE14-6053-35C6-034B-F71AA54B342A}"/>
              </a:ext>
            </a:extLst>
          </p:cNvPr>
          <p:cNvSpPr/>
          <p:nvPr/>
        </p:nvSpPr>
        <p:spPr>
          <a:xfrm>
            <a:off x="7903779" y="3531476"/>
            <a:ext cx="856077" cy="5990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2D4C357-56C5-8E8D-EF94-2291A9946EF3}"/>
              </a:ext>
            </a:extLst>
          </p:cNvPr>
          <p:cNvSpPr txBox="1"/>
          <p:nvPr/>
        </p:nvSpPr>
        <p:spPr>
          <a:xfrm>
            <a:off x="9637986" y="6039311"/>
            <a:ext cx="2554014" cy="369332"/>
          </a:xfrm>
          <a:prstGeom prst="rect">
            <a:avLst/>
          </a:prstGeom>
          <a:noFill/>
        </p:spPr>
        <p:txBody>
          <a:bodyPr wrap="square" rtlCol="0">
            <a:spAutoFit/>
          </a:bodyPr>
          <a:lstStyle/>
          <a:p>
            <a:r>
              <a:rPr lang="en-US" dirty="0"/>
              <a:t>Source: </a:t>
            </a:r>
            <a:r>
              <a:rPr lang="en-US" dirty="0">
                <a:hlinkClick r:id="rId5"/>
              </a:rPr>
              <a:t>Levinson (2017)</a:t>
            </a:r>
            <a:endParaRPr lang="en-US" dirty="0"/>
          </a:p>
        </p:txBody>
      </p:sp>
    </p:spTree>
    <p:custDataLst>
      <p:tags r:id="rId1"/>
    </p:custDataLst>
    <p:extLst>
      <p:ext uri="{BB962C8B-B14F-4D97-AF65-F5344CB8AC3E}">
        <p14:creationId xmlns:p14="http://schemas.microsoft.com/office/powerpoint/2010/main" val="2195261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24790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CAFE after 2011: A Tariff? </a:t>
            </a:r>
          </a:p>
        </p:txBody>
      </p:sp>
      <p:sp>
        <p:nvSpPr>
          <p:cNvPr id="13" name="TextBox 12">
            <a:extLst>
              <a:ext uri="{FF2B5EF4-FFF2-40B4-BE49-F238E27FC236}">
                <a16:creationId xmlns:a16="http://schemas.microsoft.com/office/drawing/2014/main" id="{62D4C357-56C5-8E8D-EF94-2291A9946EF3}"/>
              </a:ext>
            </a:extLst>
          </p:cNvPr>
          <p:cNvSpPr txBox="1"/>
          <p:nvPr/>
        </p:nvSpPr>
        <p:spPr>
          <a:xfrm>
            <a:off x="9637986" y="6039311"/>
            <a:ext cx="2554014" cy="369332"/>
          </a:xfrm>
          <a:prstGeom prst="rect">
            <a:avLst/>
          </a:prstGeom>
          <a:noFill/>
        </p:spPr>
        <p:txBody>
          <a:bodyPr wrap="square" rtlCol="0">
            <a:spAutoFit/>
          </a:bodyPr>
          <a:lstStyle/>
          <a:p>
            <a:r>
              <a:rPr lang="en-US" dirty="0"/>
              <a:t>Source: </a:t>
            </a:r>
            <a:r>
              <a:rPr lang="en-US" dirty="0">
                <a:hlinkClick r:id="rId4"/>
              </a:rPr>
              <a:t>Levinson (2017)</a:t>
            </a:r>
            <a:endParaRPr lang="en-US" dirty="0"/>
          </a:p>
        </p:txBody>
      </p:sp>
      <p:pic>
        <p:nvPicPr>
          <p:cNvPr id="3" name="Picture 2">
            <a:extLst>
              <a:ext uri="{FF2B5EF4-FFF2-40B4-BE49-F238E27FC236}">
                <a16:creationId xmlns:a16="http://schemas.microsoft.com/office/drawing/2014/main" id="{041729F3-1603-310A-9415-051461B4581A}"/>
              </a:ext>
            </a:extLst>
          </p:cNvPr>
          <p:cNvPicPr>
            <a:picLocks noChangeAspect="1"/>
          </p:cNvPicPr>
          <p:nvPr/>
        </p:nvPicPr>
        <p:blipFill>
          <a:blip r:embed="rId5"/>
          <a:stretch>
            <a:fillRect/>
          </a:stretch>
        </p:blipFill>
        <p:spPr>
          <a:xfrm>
            <a:off x="4186005" y="1288001"/>
            <a:ext cx="3819990" cy="4751310"/>
          </a:xfrm>
          <a:prstGeom prst="rect">
            <a:avLst/>
          </a:prstGeom>
        </p:spPr>
      </p:pic>
    </p:spTree>
    <p:custDataLst>
      <p:tags r:id="rId1"/>
    </p:custDataLst>
    <p:extLst>
      <p:ext uri="{BB962C8B-B14F-4D97-AF65-F5344CB8AC3E}">
        <p14:creationId xmlns:p14="http://schemas.microsoft.com/office/powerpoint/2010/main" val="943204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32147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CAFE: Overall Costs and Benefits</a:t>
            </a:r>
          </a:p>
        </p:txBody>
      </p:sp>
      <p:pic>
        <p:nvPicPr>
          <p:cNvPr id="3" name="Picture 2">
            <a:extLst>
              <a:ext uri="{FF2B5EF4-FFF2-40B4-BE49-F238E27FC236}">
                <a16:creationId xmlns:a16="http://schemas.microsoft.com/office/drawing/2014/main" id="{CA114B3F-529B-EFF0-6BD1-006FA68F87CF}"/>
              </a:ext>
            </a:extLst>
          </p:cNvPr>
          <p:cNvPicPr>
            <a:picLocks noChangeAspect="1"/>
          </p:cNvPicPr>
          <p:nvPr/>
        </p:nvPicPr>
        <p:blipFill>
          <a:blip r:embed="rId4"/>
          <a:stretch>
            <a:fillRect/>
          </a:stretch>
        </p:blipFill>
        <p:spPr>
          <a:xfrm>
            <a:off x="3584072" y="1345325"/>
            <a:ext cx="8607928" cy="4732611"/>
          </a:xfrm>
          <a:prstGeom prst="rect">
            <a:avLst/>
          </a:prstGeom>
        </p:spPr>
      </p:pic>
      <p:sp>
        <p:nvSpPr>
          <p:cNvPr id="4" name="TextBox 3">
            <a:extLst>
              <a:ext uri="{FF2B5EF4-FFF2-40B4-BE49-F238E27FC236}">
                <a16:creationId xmlns:a16="http://schemas.microsoft.com/office/drawing/2014/main" id="{4CC4EAFC-6BBC-1F31-DFC0-BB3BE6E42D97}"/>
              </a:ext>
            </a:extLst>
          </p:cNvPr>
          <p:cNvSpPr txBox="1"/>
          <p:nvPr/>
        </p:nvSpPr>
        <p:spPr>
          <a:xfrm>
            <a:off x="599090" y="2717896"/>
            <a:ext cx="2774731" cy="1987467"/>
          </a:xfrm>
          <a:prstGeom prst="rect">
            <a:avLst/>
          </a:prstGeom>
          <a:noFill/>
        </p:spPr>
        <p:txBody>
          <a:bodyPr wrap="square">
            <a:spAutoFit/>
          </a:bodyPr>
          <a:lstStyle/>
          <a:p>
            <a:pPr>
              <a:lnSpc>
                <a:spcPct val="125000"/>
              </a:lnSpc>
            </a:pPr>
            <a:r>
              <a:rPr lang="en-US" sz="2000" dirty="0"/>
              <a:t>Still, large net benefits of new CAFE standards. </a:t>
            </a:r>
          </a:p>
          <a:p>
            <a:pPr>
              <a:lnSpc>
                <a:spcPct val="125000"/>
              </a:lnSpc>
            </a:pPr>
            <a:endParaRPr lang="en-US" sz="2000" dirty="0"/>
          </a:p>
          <a:p>
            <a:pPr>
              <a:lnSpc>
                <a:spcPct val="125000"/>
              </a:lnSpc>
            </a:pPr>
            <a:r>
              <a:rPr lang="en-US" sz="2000" dirty="0"/>
              <a:t>What about alternative policy designs?</a:t>
            </a:r>
          </a:p>
        </p:txBody>
      </p:sp>
      <p:sp>
        <p:nvSpPr>
          <p:cNvPr id="5" name="TextBox 4">
            <a:extLst>
              <a:ext uri="{FF2B5EF4-FFF2-40B4-BE49-F238E27FC236}">
                <a16:creationId xmlns:a16="http://schemas.microsoft.com/office/drawing/2014/main" id="{CC908FC8-95FE-80B1-18DC-FD2467978D15}"/>
              </a:ext>
            </a:extLst>
          </p:cNvPr>
          <p:cNvSpPr txBox="1"/>
          <p:nvPr/>
        </p:nvSpPr>
        <p:spPr>
          <a:xfrm>
            <a:off x="9637986" y="6077936"/>
            <a:ext cx="2554014" cy="369332"/>
          </a:xfrm>
          <a:prstGeom prst="rect">
            <a:avLst/>
          </a:prstGeom>
          <a:noFill/>
        </p:spPr>
        <p:txBody>
          <a:bodyPr wrap="square" rtlCol="0">
            <a:spAutoFit/>
          </a:bodyPr>
          <a:lstStyle/>
          <a:p>
            <a:r>
              <a:rPr lang="en-US" dirty="0"/>
              <a:t>Source: </a:t>
            </a:r>
            <a:r>
              <a:rPr lang="en-US" dirty="0">
                <a:hlinkClick r:id="rId5"/>
              </a:rPr>
              <a:t>Levinson (2017)</a:t>
            </a:r>
            <a:endParaRPr lang="en-US" dirty="0"/>
          </a:p>
        </p:txBody>
      </p:sp>
    </p:spTree>
    <p:custDataLst>
      <p:tags r:id="rId1"/>
    </p:custDataLst>
    <p:extLst>
      <p:ext uri="{BB962C8B-B14F-4D97-AF65-F5344CB8AC3E}">
        <p14:creationId xmlns:p14="http://schemas.microsoft.com/office/powerpoint/2010/main" val="2489178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41768" y="1965274"/>
            <a:ext cx="10339818" cy="4505977"/>
          </a:xfrm>
          <a:prstGeom prst="rect">
            <a:avLst/>
          </a:prstGeom>
          <a:noFill/>
          <a:effectLst/>
        </p:spPr>
        <p:txBody>
          <a:bodyPr wrap="square" rtlCol="0">
            <a:spAutoFit/>
          </a:bodyPr>
          <a:lstStyle/>
          <a:p>
            <a:pPr>
              <a:lnSpc>
                <a:spcPct val="125000"/>
              </a:lnSpc>
            </a:pPr>
            <a:r>
              <a:rPr lang="en-US" sz="2100" b="1" dirty="0">
                <a:cs typeface="Calibri Light" panose="020F0302020204030204" pitchFamily="34" charset="0"/>
              </a:rPr>
              <a:t>Research Question: </a:t>
            </a:r>
            <a:r>
              <a:rPr lang="en-US" sz="2100" dirty="0">
                <a:cs typeface="Calibri Light" panose="020F0302020204030204" pitchFamily="34" charset="0"/>
              </a:rPr>
              <a:t>What combination of taxes or subsidies on cars maximizes consumer welfare?</a:t>
            </a:r>
          </a:p>
          <a:p>
            <a:pPr>
              <a:lnSpc>
                <a:spcPct val="125000"/>
              </a:lnSpc>
            </a:pPr>
            <a:endParaRPr lang="en-US" sz="2100" dirty="0">
              <a:cs typeface="Calibri Light" panose="020F0302020204030204" pitchFamily="34" charset="0"/>
            </a:endParaRPr>
          </a:p>
          <a:p>
            <a:pPr>
              <a:lnSpc>
                <a:spcPct val="125000"/>
              </a:lnSpc>
            </a:pPr>
            <a:r>
              <a:rPr lang="en-US" sz="2100" b="1" dirty="0">
                <a:cs typeface="Calibri Light" panose="020F0302020204030204" pitchFamily="34" charset="0"/>
              </a:rPr>
              <a:t>Methods:</a:t>
            </a:r>
            <a:endParaRPr lang="en-US" sz="2100" dirty="0">
              <a:cs typeface="Calibri Light" panose="020F0302020204030204" pitchFamily="34" charset="0"/>
            </a:endParaRPr>
          </a:p>
          <a:p>
            <a:pPr marL="914400" lvl="1" indent="-457200">
              <a:lnSpc>
                <a:spcPct val="125000"/>
              </a:lnSpc>
              <a:buFont typeface="+mj-lt"/>
              <a:buAutoNum type="arabicParenR"/>
            </a:pPr>
            <a:r>
              <a:rPr lang="en-US" sz="2100" dirty="0">
                <a:cs typeface="Calibri Light" panose="020F0302020204030204" pitchFamily="34" charset="0"/>
              </a:rPr>
              <a:t>Consumer utility model parameterized with real data from 1261 individuals/cars.</a:t>
            </a:r>
          </a:p>
          <a:p>
            <a:pPr marL="914400" lvl="1" indent="-457200">
              <a:lnSpc>
                <a:spcPct val="125000"/>
              </a:lnSpc>
              <a:buFont typeface="+mj-lt"/>
              <a:buAutoNum type="arabicParenR"/>
            </a:pPr>
            <a:r>
              <a:rPr lang="en-US" sz="2100" dirty="0">
                <a:cs typeface="Calibri Light" panose="020F0302020204030204" pitchFamily="34" charset="0"/>
              </a:rPr>
              <a:t>Simulate alternative combinations of taxes.</a:t>
            </a:r>
          </a:p>
          <a:p>
            <a:pPr marL="1257300" lvl="2" indent="-342900">
              <a:lnSpc>
                <a:spcPct val="125000"/>
              </a:lnSpc>
              <a:buFont typeface="Wingdings" panose="05000000000000000000" pitchFamily="2" charset="2"/>
              <a:buChar char="Ø"/>
            </a:pPr>
            <a:r>
              <a:rPr lang="en-US" sz="2100" dirty="0">
                <a:cs typeface="Calibri Light" panose="020F0302020204030204" pitchFamily="34" charset="0"/>
              </a:rPr>
              <a:t>No tax</a:t>
            </a:r>
          </a:p>
          <a:p>
            <a:pPr marL="1257300" lvl="2" indent="-342900">
              <a:lnSpc>
                <a:spcPct val="125000"/>
              </a:lnSpc>
              <a:buFont typeface="Wingdings" panose="05000000000000000000" pitchFamily="2" charset="2"/>
              <a:buChar char="Ø"/>
            </a:pPr>
            <a:r>
              <a:rPr lang="en-US" sz="2100" dirty="0">
                <a:cs typeface="Calibri Light" panose="020F0302020204030204" pitchFamily="34" charset="0"/>
              </a:rPr>
              <a:t>Ideal Pigouvian tax on externalities </a:t>
            </a:r>
          </a:p>
          <a:p>
            <a:pPr marL="1257300" lvl="2" indent="-342900">
              <a:lnSpc>
                <a:spcPct val="125000"/>
              </a:lnSpc>
              <a:buFont typeface="Wingdings" panose="05000000000000000000" pitchFamily="2" charset="2"/>
              <a:buChar char="Ø"/>
            </a:pPr>
            <a:r>
              <a:rPr lang="en-US" sz="2100" dirty="0">
                <a:cs typeface="Calibri Light" panose="020F0302020204030204" pitchFamily="34" charset="0"/>
              </a:rPr>
              <a:t>Combination of gas, engine size, and vehicle age taxes. </a:t>
            </a:r>
          </a:p>
          <a:p>
            <a:pPr marL="914400" lvl="1" indent="-457200">
              <a:lnSpc>
                <a:spcPct val="125000"/>
              </a:lnSpc>
              <a:buFont typeface="+mj-lt"/>
              <a:buAutoNum type="arabicParenR"/>
            </a:pPr>
            <a:r>
              <a:rPr lang="en-US" sz="2100" dirty="0">
                <a:cs typeface="Calibri Light" panose="020F0302020204030204" pitchFamily="34" charset="0"/>
              </a:rPr>
              <a:t>Calculate welfare improvements.</a:t>
            </a:r>
          </a:p>
          <a:p>
            <a:pPr>
              <a:lnSpc>
                <a:spcPct val="125000"/>
              </a:lnSpc>
            </a:pPr>
            <a:endParaRPr lang="en-US" sz="2100" dirty="0">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hlinkClick r:id="rId4"/>
              </a:rPr>
              <a:t>Fullerton and West (2000)</a:t>
            </a:r>
            <a:endParaRPr lang="en-US" sz="4000" dirty="0">
              <a:solidFill>
                <a:srgbClr val="0070C0"/>
              </a:solidFill>
              <a:latin typeface="+mj-lt"/>
            </a:endParaRPr>
          </a:p>
        </p:txBody>
      </p:sp>
    </p:spTree>
    <p:custDataLst>
      <p:tags r:id="rId1"/>
    </p:custDataLst>
    <p:extLst>
      <p:ext uri="{BB962C8B-B14F-4D97-AF65-F5344CB8AC3E}">
        <p14:creationId xmlns:p14="http://schemas.microsoft.com/office/powerpoint/2010/main" val="1562132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200417" y="2503893"/>
            <a:ext cx="3369500" cy="2890150"/>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Results:</a:t>
            </a:r>
          </a:p>
          <a:p>
            <a:pPr lvl="1">
              <a:lnSpc>
                <a:spcPct val="125000"/>
              </a:lnSpc>
            </a:pPr>
            <a:r>
              <a:rPr lang="en-US" sz="2100" dirty="0">
                <a:cs typeface="Calibri Light" panose="020F0302020204030204" pitchFamily="34" charset="0"/>
              </a:rPr>
              <a:t>1)</a:t>
            </a:r>
            <a:r>
              <a:rPr lang="en-US" sz="2100" dirty="0">
                <a:solidFill>
                  <a:srgbClr val="FF0000"/>
                </a:solidFill>
                <a:cs typeface="Calibri Light" panose="020F0302020204030204" pitchFamily="34" charset="0"/>
              </a:rPr>
              <a:t> 71%</a:t>
            </a:r>
            <a:r>
              <a:rPr lang="en-US" sz="2100" dirty="0">
                <a:cs typeface="Calibri Light" panose="020F0302020204030204" pitchFamily="34" charset="0"/>
              </a:rPr>
              <a:t> of the welfare gains from the first-best Pigouvian can be achieved with a three-part tax (gas tax, size tax, vintage tax).</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hlinkClick r:id="rId4"/>
              </a:rPr>
              <a:t>Fullerton and West (2000)</a:t>
            </a:r>
            <a:endParaRPr lang="en-US" sz="4000" dirty="0">
              <a:solidFill>
                <a:srgbClr val="0070C0"/>
              </a:solidFill>
              <a:latin typeface="+mj-lt"/>
            </a:endParaRPr>
          </a:p>
        </p:txBody>
      </p:sp>
      <p:pic>
        <p:nvPicPr>
          <p:cNvPr id="7" name="Picture 6">
            <a:extLst>
              <a:ext uri="{FF2B5EF4-FFF2-40B4-BE49-F238E27FC236}">
                <a16:creationId xmlns:a16="http://schemas.microsoft.com/office/drawing/2014/main" id="{797B7C7C-A409-4E52-9E02-D4D952AD3562}"/>
              </a:ext>
            </a:extLst>
          </p:cNvPr>
          <p:cNvPicPr>
            <a:picLocks noChangeAspect="1"/>
          </p:cNvPicPr>
          <p:nvPr/>
        </p:nvPicPr>
        <p:blipFill>
          <a:blip r:embed="rId5"/>
          <a:stretch>
            <a:fillRect/>
          </a:stretch>
        </p:blipFill>
        <p:spPr>
          <a:xfrm>
            <a:off x="3682652" y="2084707"/>
            <a:ext cx="8509348" cy="3698022"/>
          </a:xfrm>
          <a:prstGeom prst="rect">
            <a:avLst/>
          </a:prstGeom>
        </p:spPr>
      </p:pic>
      <p:sp>
        <p:nvSpPr>
          <p:cNvPr id="8" name="Rectangle 7">
            <a:extLst>
              <a:ext uri="{FF2B5EF4-FFF2-40B4-BE49-F238E27FC236}">
                <a16:creationId xmlns:a16="http://schemas.microsoft.com/office/drawing/2014/main" id="{933FA719-EE46-413E-BB78-5B548F18C165}"/>
              </a:ext>
            </a:extLst>
          </p:cNvPr>
          <p:cNvSpPr/>
          <p:nvPr/>
        </p:nvSpPr>
        <p:spPr>
          <a:xfrm>
            <a:off x="10797436" y="3607496"/>
            <a:ext cx="830880" cy="4766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2036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200417" y="2503893"/>
            <a:ext cx="3369500" cy="2082237"/>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Results:</a:t>
            </a:r>
          </a:p>
          <a:p>
            <a:pPr lvl="1">
              <a:lnSpc>
                <a:spcPct val="125000"/>
              </a:lnSpc>
            </a:pPr>
            <a:r>
              <a:rPr lang="en-US" sz="2100" dirty="0">
                <a:cs typeface="Calibri Light" panose="020F0302020204030204" pitchFamily="34" charset="0"/>
              </a:rPr>
              <a:t>2) </a:t>
            </a:r>
            <a:r>
              <a:rPr lang="en-US" sz="2100" dirty="0">
                <a:solidFill>
                  <a:srgbClr val="FF0000"/>
                </a:solidFill>
                <a:cs typeface="Calibri Light" panose="020F0302020204030204" pitchFamily="34" charset="0"/>
              </a:rPr>
              <a:t>62%</a:t>
            </a:r>
            <a:r>
              <a:rPr lang="en-US" sz="2100" dirty="0">
                <a:cs typeface="Calibri Light" panose="020F0302020204030204" pitchFamily="34" charset="0"/>
              </a:rPr>
              <a:t> of the welfare gains from the first-best can be achieved with just a fuel tax.</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hlinkClick r:id="rId4"/>
              </a:rPr>
              <a:t>Fullerton and West (2000)</a:t>
            </a:r>
            <a:endParaRPr lang="en-US" sz="4000" dirty="0">
              <a:solidFill>
                <a:srgbClr val="0070C0"/>
              </a:solidFill>
              <a:latin typeface="+mj-lt"/>
            </a:endParaRPr>
          </a:p>
        </p:txBody>
      </p:sp>
      <p:pic>
        <p:nvPicPr>
          <p:cNvPr id="7" name="Picture 6">
            <a:extLst>
              <a:ext uri="{FF2B5EF4-FFF2-40B4-BE49-F238E27FC236}">
                <a16:creationId xmlns:a16="http://schemas.microsoft.com/office/drawing/2014/main" id="{797B7C7C-A409-4E52-9E02-D4D952AD3562}"/>
              </a:ext>
            </a:extLst>
          </p:cNvPr>
          <p:cNvPicPr>
            <a:picLocks noChangeAspect="1"/>
          </p:cNvPicPr>
          <p:nvPr/>
        </p:nvPicPr>
        <p:blipFill>
          <a:blip r:embed="rId5"/>
          <a:stretch>
            <a:fillRect/>
          </a:stretch>
        </p:blipFill>
        <p:spPr>
          <a:xfrm>
            <a:off x="3682652" y="2084707"/>
            <a:ext cx="8509348" cy="3698022"/>
          </a:xfrm>
          <a:prstGeom prst="rect">
            <a:avLst/>
          </a:prstGeom>
        </p:spPr>
      </p:pic>
      <p:sp>
        <p:nvSpPr>
          <p:cNvPr id="8" name="Rectangle 7">
            <a:extLst>
              <a:ext uri="{FF2B5EF4-FFF2-40B4-BE49-F238E27FC236}">
                <a16:creationId xmlns:a16="http://schemas.microsoft.com/office/drawing/2014/main" id="{933FA719-EE46-413E-BB78-5B548F18C165}"/>
              </a:ext>
            </a:extLst>
          </p:cNvPr>
          <p:cNvSpPr/>
          <p:nvPr/>
        </p:nvSpPr>
        <p:spPr>
          <a:xfrm>
            <a:off x="10885118" y="4271375"/>
            <a:ext cx="655516" cy="3638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11444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hlinkClick r:id="rId4"/>
              </a:rPr>
              <a:t>Anderson and </a:t>
            </a:r>
            <a:r>
              <a:rPr lang="en-US" sz="4000" dirty="0" err="1">
                <a:solidFill>
                  <a:srgbClr val="0070C0"/>
                </a:solidFill>
                <a:latin typeface="+mj-lt"/>
                <a:hlinkClick r:id="rId4"/>
              </a:rPr>
              <a:t>Sallee</a:t>
            </a:r>
            <a:r>
              <a:rPr lang="en-US" sz="4000" dirty="0">
                <a:solidFill>
                  <a:srgbClr val="0070C0"/>
                </a:solidFill>
                <a:latin typeface="+mj-lt"/>
                <a:hlinkClick r:id="rId4"/>
              </a:rPr>
              <a:t> (2016)</a:t>
            </a:r>
            <a:endParaRPr lang="en-US" sz="4000" dirty="0">
              <a:solidFill>
                <a:srgbClr val="0070C0"/>
              </a:solidFill>
              <a:latin typeface="+mj-lt"/>
            </a:endParaRPr>
          </a:p>
        </p:txBody>
      </p:sp>
      <p:sp>
        <p:nvSpPr>
          <p:cNvPr id="5" name="TextBox 4">
            <a:extLst>
              <a:ext uri="{FF2B5EF4-FFF2-40B4-BE49-F238E27FC236}">
                <a16:creationId xmlns:a16="http://schemas.microsoft.com/office/drawing/2014/main" id="{DA24B468-1F93-415C-B53B-113BAB5DDCFB}"/>
              </a:ext>
            </a:extLst>
          </p:cNvPr>
          <p:cNvSpPr txBox="1"/>
          <p:nvPr/>
        </p:nvSpPr>
        <p:spPr>
          <a:xfrm>
            <a:off x="926091" y="2151000"/>
            <a:ext cx="10339818" cy="3294107"/>
          </a:xfrm>
          <a:prstGeom prst="rect">
            <a:avLst/>
          </a:prstGeom>
          <a:noFill/>
          <a:effectLst/>
        </p:spPr>
        <p:txBody>
          <a:bodyPr wrap="square" rtlCol="0">
            <a:spAutoFit/>
          </a:bodyPr>
          <a:lstStyle/>
          <a:p>
            <a:pPr>
              <a:lnSpc>
                <a:spcPct val="125000"/>
              </a:lnSpc>
            </a:pPr>
            <a:r>
              <a:rPr lang="en-US" sz="2100" b="1" dirty="0">
                <a:cs typeface="Calibri Light" panose="020F0302020204030204" pitchFamily="34" charset="0"/>
              </a:rPr>
              <a:t>To summarize the literature and provide a few key take-aways. </a:t>
            </a:r>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a:p>
            <a:pPr marL="914400" lvl="1" indent="-457200">
              <a:lnSpc>
                <a:spcPct val="125000"/>
              </a:lnSpc>
              <a:buFont typeface="+mj-lt"/>
              <a:buAutoNum type="arabicParenR"/>
            </a:pPr>
            <a:r>
              <a:rPr lang="en-US" sz="2100" dirty="0">
                <a:cs typeface="Calibri Light" panose="020F0302020204030204" pitchFamily="34" charset="0"/>
              </a:rPr>
              <a:t>No regulatory alternative achieves the economic efficiency of a fuel tax. </a:t>
            </a:r>
          </a:p>
          <a:p>
            <a:pPr marL="914400" lvl="1" indent="-457200">
              <a:lnSpc>
                <a:spcPct val="125000"/>
              </a:lnSpc>
              <a:buFont typeface="+mj-lt"/>
              <a:buAutoNum type="arabicParenR"/>
            </a:pPr>
            <a:r>
              <a:rPr lang="en-US" sz="2100" dirty="0">
                <a:cs typeface="Calibri Light" panose="020F0302020204030204" pitchFamily="34" charset="0"/>
              </a:rPr>
              <a:t>Biases in consumer choice are not strong enough to overturn the finding that a fuel tax is more efficient than a fuel economy standard. </a:t>
            </a:r>
          </a:p>
          <a:p>
            <a:pPr marL="914400" lvl="1" indent="-457200">
              <a:lnSpc>
                <a:spcPct val="125000"/>
              </a:lnSpc>
              <a:buFont typeface="+mj-lt"/>
              <a:buAutoNum type="arabicParenR"/>
            </a:pPr>
            <a:r>
              <a:rPr lang="en-US" sz="2100" dirty="0">
                <a:cs typeface="Calibri Light" panose="020F0302020204030204" pitchFamily="34" charset="0"/>
              </a:rPr>
              <a:t>Attribute-based standards are obtuse instruments for addressing behavioral biases because they preserve existing tradeoffs between fuel economy and other car attributes. </a:t>
            </a:r>
          </a:p>
        </p:txBody>
      </p:sp>
    </p:spTree>
    <p:custDataLst>
      <p:tags r:id="rId1"/>
    </p:custDataLst>
    <p:extLst>
      <p:ext uri="{BB962C8B-B14F-4D97-AF65-F5344CB8AC3E}">
        <p14:creationId xmlns:p14="http://schemas.microsoft.com/office/powerpoint/2010/main" val="1640228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95016" y="2205191"/>
            <a:ext cx="7225748" cy="4102020"/>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Two newer revisions to the rules:</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2020 Safer Affordable Fuel-Efficient (SAFE) Vehicles Act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2022 </a:t>
            </a:r>
            <a:r>
              <a:rPr lang="en-US" sz="2100" dirty="0">
                <a:cs typeface="Calibri Light" panose="020F0302020204030204" pitchFamily="34" charset="0"/>
                <a:hlinkClick r:id="rId4"/>
              </a:rPr>
              <a:t>proposed new CAFE </a:t>
            </a:r>
            <a:r>
              <a:rPr lang="en-US" sz="2100" dirty="0">
                <a:cs typeface="Calibri Light" panose="020F0302020204030204" pitchFamily="34" charset="0"/>
              </a:rPr>
              <a:t>sets higher AFE levels over time. Projects 67% of new light cars, 46% of new medium-duty cars, and 15–57% of new trucks being electric by 2032. </a:t>
            </a:r>
          </a:p>
          <a:p>
            <a:pPr lvl="1">
              <a:lnSpc>
                <a:spcPct val="125000"/>
              </a:lnSpc>
            </a:pPr>
            <a:endParaRPr lang="en-US" sz="2100" dirty="0">
              <a:cs typeface="Calibri Light" panose="020F0302020204030204" pitchFamily="34" charset="0"/>
            </a:endParaRPr>
          </a:p>
          <a:p>
            <a:pPr>
              <a:lnSpc>
                <a:spcPct val="125000"/>
              </a:lnSpc>
            </a:pPr>
            <a:r>
              <a:rPr lang="en-US" sz="2100" dirty="0">
                <a:cs typeface="Calibri Light" panose="020F0302020204030204" pitchFamily="34" charset="0"/>
              </a:rPr>
              <a:t>Each are the same as 2011 CAFE in policy design. EPA and DOT coordinate on fuel economy and carbon dioxide standards that increase over time.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181907"/>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Latest in Average Fuel Economy Standards</a:t>
            </a:r>
          </a:p>
        </p:txBody>
      </p:sp>
      <p:pic>
        <p:nvPicPr>
          <p:cNvPr id="3" name="Picture 2">
            <a:extLst>
              <a:ext uri="{FF2B5EF4-FFF2-40B4-BE49-F238E27FC236}">
                <a16:creationId xmlns:a16="http://schemas.microsoft.com/office/drawing/2014/main" id="{CAFAABE1-7367-4539-A4B3-0F52ACA98E70}"/>
              </a:ext>
            </a:extLst>
          </p:cNvPr>
          <p:cNvPicPr>
            <a:picLocks noChangeAspect="1"/>
          </p:cNvPicPr>
          <p:nvPr/>
        </p:nvPicPr>
        <p:blipFill>
          <a:blip r:embed="rId5"/>
          <a:stretch>
            <a:fillRect/>
          </a:stretch>
        </p:blipFill>
        <p:spPr>
          <a:xfrm>
            <a:off x="7247133" y="2205191"/>
            <a:ext cx="4944867" cy="4149872"/>
          </a:xfrm>
          <a:prstGeom prst="rect">
            <a:avLst/>
          </a:prstGeom>
        </p:spPr>
      </p:pic>
      <p:sp>
        <p:nvSpPr>
          <p:cNvPr id="6" name="TextBox 5">
            <a:extLst>
              <a:ext uri="{FF2B5EF4-FFF2-40B4-BE49-F238E27FC236}">
                <a16:creationId xmlns:a16="http://schemas.microsoft.com/office/drawing/2014/main" id="{0577F402-15F8-438A-9B95-F6C38FAD9E22}"/>
              </a:ext>
            </a:extLst>
          </p:cNvPr>
          <p:cNvSpPr txBox="1"/>
          <p:nvPr/>
        </p:nvSpPr>
        <p:spPr>
          <a:xfrm>
            <a:off x="7802685" y="1926103"/>
            <a:ext cx="3981023" cy="369332"/>
          </a:xfrm>
          <a:prstGeom prst="rect">
            <a:avLst/>
          </a:prstGeom>
          <a:noFill/>
        </p:spPr>
        <p:txBody>
          <a:bodyPr wrap="square" rtlCol="0">
            <a:spAutoFit/>
          </a:bodyPr>
          <a:lstStyle/>
          <a:p>
            <a:r>
              <a:rPr lang="en-US" dirty="0">
                <a:hlinkClick r:id="rId6"/>
              </a:rPr>
              <a:t>New CAFE Footprint-based Standards</a:t>
            </a:r>
            <a:endParaRPr lang="en-US" dirty="0"/>
          </a:p>
        </p:txBody>
      </p:sp>
    </p:spTree>
    <p:custDataLst>
      <p:tags r:id="rId1"/>
    </p:custDataLst>
    <p:extLst>
      <p:ext uri="{BB962C8B-B14F-4D97-AF65-F5344CB8AC3E}">
        <p14:creationId xmlns:p14="http://schemas.microsoft.com/office/powerpoint/2010/main" val="86666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2: Vehicle Air Pollution Standards</a:t>
            </a:r>
          </a:p>
        </p:txBody>
      </p:sp>
    </p:spTree>
    <p:extLst>
      <p:ext uri="{BB962C8B-B14F-4D97-AF65-F5344CB8AC3E}">
        <p14:creationId xmlns:p14="http://schemas.microsoft.com/office/powerpoint/2010/main" val="4231006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2971605" y="2627627"/>
            <a:ext cx="6248790" cy="1602746"/>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Topics on Cars: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Corporate Average Fuel Economy Standards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Vehicle Emissions Standards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Electric vehicles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89142" y="45720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Roadmap</a:t>
            </a:r>
          </a:p>
        </p:txBody>
      </p:sp>
    </p:spTree>
    <p:custDataLst>
      <p:tags r:id="rId1"/>
    </p:custDataLst>
    <p:extLst>
      <p:ext uri="{BB962C8B-B14F-4D97-AF65-F5344CB8AC3E}">
        <p14:creationId xmlns:p14="http://schemas.microsoft.com/office/powerpoint/2010/main" val="3842709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1395572" y="2297536"/>
            <a:ext cx="9232209"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The Clean Air Act allows regulation of mobile sources of pollution. Three general types of regulatory instrument have been used:</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Technology-based emissions standards for new vehicles </a:t>
            </a:r>
          </a:p>
          <a:p>
            <a:pPr marL="1257300" lvl="2" indent="-342900">
              <a:lnSpc>
                <a:spcPct val="125000"/>
              </a:lnSpc>
              <a:buFont typeface="Wingdings" panose="05000000000000000000" pitchFamily="2" charset="2"/>
              <a:buChar char="Ø"/>
            </a:pPr>
            <a:r>
              <a:rPr lang="en-US" sz="2400" dirty="0">
                <a:cs typeface="Calibri Light" panose="020F0302020204030204" pitchFamily="34" charset="0"/>
              </a:rPr>
              <a:t>Examples: catalytic converters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Emissions standards for new vehicles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Fuel content regulations </a:t>
            </a:r>
          </a:p>
          <a:p>
            <a:pPr marL="1257300" lvl="2" indent="-342900">
              <a:lnSpc>
                <a:spcPct val="125000"/>
              </a:lnSpc>
              <a:buFont typeface="Wingdings" panose="05000000000000000000" pitchFamily="2" charset="2"/>
              <a:buChar char="Ø"/>
            </a:pPr>
            <a:r>
              <a:rPr lang="en-US" sz="2400" dirty="0">
                <a:cs typeface="Calibri Light" panose="020F0302020204030204" pitchFamily="34" charset="0"/>
              </a:rPr>
              <a:t>Examples: leaded gasoline, VOCs, renewable fuel standards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Regulatory Instruments in CAA</a:t>
            </a:r>
          </a:p>
        </p:txBody>
      </p:sp>
    </p:spTree>
    <p:custDataLst>
      <p:tags r:id="rId1"/>
    </p:custDataLst>
    <p:extLst>
      <p:ext uri="{BB962C8B-B14F-4D97-AF65-F5344CB8AC3E}">
        <p14:creationId xmlns:p14="http://schemas.microsoft.com/office/powerpoint/2010/main" val="3400830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89753" y="1943747"/>
            <a:ext cx="7012051" cy="4102020"/>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1972 standards for carbon monoxide and NOx in mobile sources essentially required installation of catalytic converters: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Catalytic converters were not economically viable in the 1960s, but rapidly became so after standards.</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Composed of precious metals that serve as catalysts in neutralizing air pollutants without altering the metal itself. </a:t>
            </a:r>
          </a:p>
          <a:p>
            <a:pPr marL="1257300" lvl="2" indent="-342900">
              <a:lnSpc>
                <a:spcPct val="125000"/>
              </a:lnSpc>
              <a:buFont typeface="Wingdings" panose="05000000000000000000" pitchFamily="2" charset="2"/>
              <a:buChar char="Ø"/>
            </a:pPr>
            <a:r>
              <a:rPr lang="en-US" sz="2100" dirty="0">
                <a:cs typeface="Calibri Light" panose="020F0302020204030204" pitchFamily="34" charset="0"/>
              </a:rPr>
              <a:t>Rhodium abates NOx.</a:t>
            </a:r>
          </a:p>
          <a:p>
            <a:pPr marL="1257300" lvl="2" indent="-342900">
              <a:lnSpc>
                <a:spcPct val="125000"/>
              </a:lnSpc>
              <a:buFont typeface="Wingdings" panose="05000000000000000000" pitchFamily="2" charset="2"/>
              <a:buChar char="Ø"/>
            </a:pPr>
            <a:r>
              <a:rPr lang="en-US" sz="2100" dirty="0">
                <a:cs typeface="Calibri Light" panose="020F0302020204030204" pitchFamily="34" charset="0"/>
              </a:rPr>
              <a:t>Palladium abates CO. </a:t>
            </a:r>
          </a:p>
          <a:p>
            <a:pPr marL="1257300" lvl="2" indent="-342900">
              <a:lnSpc>
                <a:spcPct val="125000"/>
              </a:lnSpc>
              <a:buFont typeface="Wingdings" panose="05000000000000000000" pitchFamily="2" charset="2"/>
              <a:buChar char="Ø"/>
            </a:pPr>
            <a:r>
              <a:rPr lang="en-US" sz="2100" dirty="0">
                <a:cs typeface="Calibri Light" panose="020F0302020204030204" pitchFamily="34" charset="0"/>
              </a:rPr>
              <a:t>Platinum abates both.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Earliest Emissions Standards</a:t>
            </a:r>
          </a:p>
        </p:txBody>
      </p:sp>
      <p:pic>
        <p:nvPicPr>
          <p:cNvPr id="1026" name="Picture 2" descr="Types of Catalytic Converters - Turborevs">
            <a:extLst>
              <a:ext uri="{FF2B5EF4-FFF2-40B4-BE49-F238E27FC236}">
                <a16:creationId xmlns:a16="http://schemas.microsoft.com/office/drawing/2014/main" id="{41D28159-161D-4614-9637-348F89CA3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602" y="2843407"/>
            <a:ext cx="4570861" cy="2302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294106-63A6-46BF-B367-CFDDE7A5FD58}"/>
              </a:ext>
            </a:extLst>
          </p:cNvPr>
          <p:cNvSpPr txBox="1"/>
          <p:nvPr/>
        </p:nvSpPr>
        <p:spPr>
          <a:xfrm>
            <a:off x="10898217" y="5624186"/>
            <a:ext cx="904030" cy="369332"/>
          </a:xfrm>
          <a:prstGeom prst="rect">
            <a:avLst/>
          </a:prstGeom>
          <a:noFill/>
        </p:spPr>
        <p:txBody>
          <a:bodyPr wrap="square" rtlCol="0">
            <a:spAutoFit/>
          </a:bodyPr>
          <a:lstStyle/>
          <a:p>
            <a:r>
              <a:rPr lang="en-US" dirty="0">
                <a:hlinkClick r:id="rId5"/>
              </a:rPr>
              <a:t>Source.</a:t>
            </a:r>
            <a:endParaRPr lang="en-US" dirty="0"/>
          </a:p>
        </p:txBody>
      </p:sp>
    </p:spTree>
    <p:custDataLst>
      <p:tags r:id="rId1"/>
    </p:custDataLst>
    <p:extLst>
      <p:ext uri="{BB962C8B-B14F-4D97-AF65-F5344CB8AC3E}">
        <p14:creationId xmlns:p14="http://schemas.microsoft.com/office/powerpoint/2010/main" val="317320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98A2C1-33CB-46A7-BA5E-EE6174294CE8}"/>
              </a:ext>
            </a:extLst>
          </p:cNvPr>
          <p:cNvPicPr>
            <a:picLocks noChangeAspect="1"/>
          </p:cNvPicPr>
          <p:nvPr/>
        </p:nvPicPr>
        <p:blipFill>
          <a:blip r:embed="rId4"/>
          <a:stretch>
            <a:fillRect/>
          </a:stretch>
        </p:blipFill>
        <p:spPr>
          <a:xfrm>
            <a:off x="6734175" y="2152822"/>
            <a:ext cx="5486400" cy="3810000"/>
          </a:xfrm>
          <a:prstGeom prst="rect">
            <a:avLst/>
          </a:prstGeom>
        </p:spPr>
      </p:pic>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Lead Fuel Content Regulations</a:t>
            </a:r>
          </a:p>
        </p:txBody>
      </p:sp>
      <p:sp>
        <p:nvSpPr>
          <p:cNvPr id="3" name="TextBox 2">
            <a:extLst>
              <a:ext uri="{FF2B5EF4-FFF2-40B4-BE49-F238E27FC236}">
                <a16:creationId xmlns:a16="http://schemas.microsoft.com/office/drawing/2014/main" id="{8F394559-F334-4467-AAFA-C53CF13604EE}"/>
              </a:ext>
            </a:extLst>
          </p:cNvPr>
          <p:cNvSpPr txBox="1"/>
          <p:nvPr/>
        </p:nvSpPr>
        <p:spPr>
          <a:xfrm>
            <a:off x="403358" y="1990325"/>
            <a:ext cx="6140839" cy="3875420"/>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Lead coats the metals in a CC, decreasing its efficacy over time.</a:t>
            </a:r>
          </a:p>
          <a:p>
            <a:pPr marL="800100" lvl="1" indent="-342900">
              <a:lnSpc>
                <a:spcPct val="125000"/>
              </a:lnSpc>
              <a:buFont typeface="Wingdings" panose="05000000000000000000" pitchFamily="2" charset="2"/>
              <a:buChar char="§"/>
            </a:pPr>
            <a:r>
              <a:rPr lang="en-US" dirty="0">
                <a:cs typeface="Calibri Light" panose="020F0302020204030204" pitchFamily="34" charset="0"/>
              </a:rPr>
              <a:t>In 1975, new vehicles required to use unleaded gasoline (fuel content regulation)</a:t>
            </a:r>
          </a:p>
          <a:p>
            <a:pPr marL="1257300" lvl="2" indent="-342900">
              <a:lnSpc>
                <a:spcPct val="125000"/>
              </a:lnSpc>
              <a:buFont typeface="Wingdings" panose="05000000000000000000" pitchFamily="2" charset="2"/>
              <a:buChar char="Ø"/>
            </a:pPr>
            <a:r>
              <a:rPr lang="en-US" dirty="0">
                <a:cs typeface="Calibri Light" panose="020F0302020204030204" pitchFamily="34" charset="0"/>
              </a:rPr>
              <a:t>Smaller refineries couldn’t abate lead from their fuel at competitive costs. </a:t>
            </a:r>
          </a:p>
          <a:p>
            <a:pPr marL="800100" lvl="1" indent="-342900">
              <a:lnSpc>
                <a:spcPct val="125000"/>
              </a:lnSpc>
              <a:buFont typeface="Wingdings" panose="05000000000000000000" pitchFamily="2" charset="2"/>
              <a:buChar char="§"/>
            </a:pPr>
            <a:r>
              <a:rPr lang="en-US" dirty="0">
                <a:cs typeface="Calibri Light" panose="020F0302020204030204" pitchFamily="34" charset="0"/>
              </a:rPr>
              <a:t>Market-based lead phasedown allowed firms to reduce lead by under the legal limit and sell the difference as credits to other refiners or bank them for later. </a:t>
            </a:r>
          </a:p>
          <a:p>
            <a:pPr marL="800100" lvl="1" indent="-342900">
              <a:lnSpc>
                <a:spcPct val="125000"/>
              </a:lnSpc>
              <a:buFont typeface="Wingdings" panose="05000000000000000000" pitchFamily="2" charset="2"/>
              <a:buChar char="§"/>
            </a:pPr>
            <a:r>
              <a:rPr lang="en-US" dirty="0">
                <a:cs typeface="Calibri Light" panose="020F0302020204030204" pitchFamily="34" charset="0"/>
              </a:rPr>
              <a:t>Lead phase-down (1982-1987) took place faster than expected and generated 20% savings compared to uniform limit.</a:t>
            </a:r>
          </a:p>
        </p:txBody>
      </p:sp>
      <p:sp>
        <p:nvSpPr>
          <p:cNvPr id="5" name="TextBox 4">
            <a:extLst>
              <a:ext uri="{FF2B5EF4-FFF2-40B4-BE49-F238E27FC236}">
                <a16:creationId xmlns:a16="http://schemas.microsoft.com/office/drawing/2014/main" id="{8BD64DC6-CC91-4FA7-8AE9-CA2199D23695}"/>
              </a:ext>
            </a:extLst>
          </p:cNvPr>
          <p:cNvSpPr txBox="1"/>
          <p:nvPr/>
        </p:nvSpPr>
        <p:spPr>
          <a:xfrm>
            <a:off x="8609557" y="6027327"/>
            <a:ext cx="3582443" cy="369332"/>
          </a:xfrm>
          <a:prstGeom prst="rect">
            <a:avLst/>
          </a:prstGeom>
          <a:noFill/>
        </p:spPr>
        <p:txBody>
          <a:bodyPr wrap="square" rtlCol="0">
            <a:spAutoFit/>
          </a:bodyPr>
          <a:lstStyle/>
          <a:p>
            <a:r>
              <a:rPr lang="en-US" dirty="0"/>
              <a:t>Source: </a:t>
            </a:r>
            <a:r>
              <a:rPr lang="en-US" dirty="0">
                <a:cs typeface="Calibri Light" panose="020F0302020204030204" pitchFamily="34" charset="0"/>
                <a:hlinkClick r:id="rId5"/>
              </a:rPr>
              <a:t>Newell and Rogers, 2003</a:t>
            </a:r>
            <a:endParaRPr lang="en-US" dirty="0"/>
          </a:p>
        </p:txBody>
      </p:sp>
      <p:cxnSp>
        <p:nvCxnSpPr>
          <p:cNvPr id="7" name="Straight Arrow Connector 6">
            <a:extLst>
              <a:ext uri="{FF2B5EF4-FFF2-40B4-BE49-F238E27FC236}">
                <a16:creationId xmlns:a16="http://schemas.microsoft.com/office/drawing/2014/main" id="{96DF7AFF-C207-4C5C-A1BB-188491CB144C}"/>
              </a:ext>
            </a:extLst>
          </p:cNvPr>
          <p:cNvCxnSpPr>
            <a:cxnSpLocks/>
            <a:stCxn id="9" idx="2"/>
          </p:cNvCxnSpPr>
          <p:nvPr/>
        </p:nvCxnSpPr>
        <p:spPr>
          <a:xfrm>
            <a:off x="11146008" y="1394142"/>
            <a:ext cx="0" cy="3703952"/>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BD8959F-F280-4667-8503-15E12976D85A}"/>
              </a:ext>
            </a:extLst>
          </p:cNvPr>
          <p:cNvSpPr txBox="1"/>
          <p:nvPr/>
        </p:nvSpPr>
        <p:spPr>
          <a:xfrm>
            <a:off x="10158540" y="560837"/>
            <a:ext cx="1974936" cy="833305"/>
          </a:xfrm>
          <a:prstGeom prst="rect">
            <a:avLst/>
          </a:prstGeom>
          <a:ln>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25000"/>
              </a:lnSpc>
            </a:pPr>
            <a:r>
              <a:rPr lang="en-US" sz="2000" dirty="0">
                <a:solidFill>
                  <a:schemeClr val="tx1"/>
                </a:solidFill>
                <a:cs typeface="Calibri Light" panose="020F0302020204030204" pitchFamily="34" charset="0"/>
              </a:rPr>
              <a:t>Leaded gas fully banned in cars</a:t>
            </a:r>
          </a:p>
        </p:txBody>
      </p:sp>
      <p:sp>
        <p:nvSpPr>
          <p:cNvPr id="13" name="TextBox 12">
            <a:extLst>
              <a:ext uri="{FF2B5EF4-FFF2-40B4-BE49-F238E27FC236}">
                <a16:creationId xmlns:a16="http://schemas.microsoft.com/office/drawing/2014/main" id="{750EAE91-3547-4446-9064-5287D531934C}"/>
              </a:ext>
            </a:extLst>
          </p:cNvPr>
          <p:cNvSpPr txBox="1"/>
          <p:nvPr/>
        </p:nvSpPr>
        <p:spPr>
          <a:xfrm>
            <a:off x="8981094" y="1486997"/>
            <a:ext cx="1974936" cy="833305"/>
          </a:xfrm>
          <a:prstGeom prst="rect">
            <a:avLst/>
          </a:prstGeom>
          <a:ln>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25000"/>
              </a:lnSpc>
            </a:pPr>
            <a:r>
              <a:rPr lang="en-US" sz="2000" dirty="0">
                <a:solidFill>
                  <a:schemeClr val="tx1"/>
                </a:solidFill>
                <a:cs typeface="Calibri Light" panose="020F0302020204030204" pitchFamily="34" charset="0"/>
              </a:rPr>
              <a:t>Market-based phasedown</a:t>
            </a:r>
          </a:p>
        </p:txBody>
      </p:sp>
      <p:cxnSp>
        <p:nvCxnSpPr>
          <p:cNvPr id="14" name="Straight Arrow Connector 13">
            <a:extLst>
              <a:ext uri="{FF2B5EF4-FFF2-40B4-BE49-F238E27FC236}">
                <a16:creationId xmlns:a16="http://schemas.microsoft.com/office/drawing/2014/main" id="{86243E3F-2836-4DC2-B88C-2B8986C829C2}"/>
              </a:ext>
            </a:extLst>
          </p:cNvPr>
          <p:cNvCxnSpPr>
            <a:cxnSpLocks/>
          </p:cNvCxnSpPr>
          <p:nvPr/>
        </p:nvCxnSpPr>
        <p:spPr>
          <a:xfrm>
            <a:off x="10275448" y="2320302"/>
            <a:ext cx="0" cy="1640956"/>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36326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Evolution of Exhaust Standards</a:t>
            </a:r>
          </a:p>
        </p:txBody>
      </p:sp>
      <p:sp>
        <p:nvSpPr>
          <p:cNvPr id="4" name="TextBox 3">
            <a:extLst>
              <a:ext uri="{FF2B5EF4-FFF2-40B4-BE49-F238E27FC236}">
                <a16:creationId xmlns:a16="http://schemas.microsoft.com/office/drawing/2014/main" id="{84A2AF4C-5784-4CC7-A9EA-8939808C16B9}"/>
              </a:ext>
            </a:extLst>
          </p:cNvPr>
          <p:cNvSpPr txBox="1"/>
          <p:nvPr/>
        </p:nvSpPr>
        <p:spPr>
          <a:xfrm>
            <a:off x="1898139" y="1990325"/>
            <a:ext cx="8227075" cy="429579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Car exhaust standards for specific criteria air pollutants have dramatically lowered these emissions over time.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Few incentives to reduce tailpipe emissions for manufacturers, and consumers are generally not aware of pollution composition of emissions.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Increasing standards over time explains ~99% of the reductions in tailpipe emissions for criteria pollutants (</a:t>
            </a:r>
            <a:r>
              <a:rPr lang="en-US" sz="2000" dirty="0">
                <a:solidFill>
                  <a:srgbClr val="0070C0"/>
                </a:solidFill>
                <a:latin typeface="+mj-lt"/>
                <a:hlinkClick r:id="rId4"/>
              </a:rPr>
              <a:t>Jacobsen, </a:t>
            </a:r>
            <a:r>
              <a:rPr lang="en-US" sz="2000" dirty="0" err="1">
                <a:solidFill>
                  <a:srgbClr val="0070C0"/>
                </a:solidFill>
                <a:latin typeface="+mj-lt"/>
                <a:hlinkClick r:id="rId4"/>
              </a:rPr>
              <a:t>Sallee</a:t>
            </a:r>
            <a:r>
              <a:rPr lang="en-US" sz="2000" dirty="0">
                <a:solidFill>
                  <a:srgbClr val="0070C0"/>
                </a:solidFill>
                <a:latin typeface="+mj-lt"/>
                <a:hlinkClick r:id="rId4"/>
              </a:rPr>
              <a:t>, Shapiro, and </a:t>
            </a:r>
            <a:r>
              <a:rPr lang="en-US" sz="2000" dirty="0" err="1">
                <a:solidFill>
                  <a:srgbClr val="0070C0"/>
                </a:solidFill>
                <a:latin typeface="+mj-lt"/>
                <a:hlinkClick r:id="rId4"/>
              </a:rPr>
              <a:t>Benthem</a:t>
            </a:r>
            <a:r>
              <a:rPr lang="en-US" sz="2000" dirty="0">
                <a:solidFill>
                  <a:srgbClr val="0070C0"/>
                </a:solidFill>
                <a:latin typeface="+mj-lt"/>
                <a:hlinkClick r:id="rId4"/>
              </a:rPr>
              <a:t>, 2022)</a:t>
            </a:r>
            <a:r>
              <a:rPr lang="en-US" sz="2000" dirty="0">
                <a:solidFill>
                  <a:srgbClr val="0070C0"/>
                </a:solidFill>
                <a:latin typeface="+mj-lt"/>
              </a:rPr>
              <a:t>.</a:t>
            </a:r>
          </a:p>
          <a:p>
            <a:pPr marL="800100" lvl="1" indent="-342900">
              <a:lnSpc>
                <a:spcPct val="125000"/>
              </a:lnSpc>
              <a:buFont typeface="Wingdings" panose="05000000000000000000" pitchFamily="2" charset="2"/>
              <a:buChar char="§"/>
            </a:pPr>
            <a:r>
              <a:rPr lang="en-US" sz="2000" dirty="0"/>
              <a:t>Roughly 16 percent of all vehicles sold (80 million), had recalls for failing emissions standards from 1975-2008. </a:t>
            </a:r>
          </a:p>
          <a:p>
            <a:pPr marL="800100" lvl="1" indent="-342900">
              <a:lnSpc>
                <a:spcPct val="125000"/>
              </a:lnSpc>
              <a:buFont typeface="Wingdings" panose="05000000000000000000" pitchFamily="2" charset="2"/>
              <a:buChar char="§"/>
            </a:pPr>
            <a:endParaRPr lang="en-US" sz="20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4050110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Evolution of Exhaust Standards: CO</a:t>
            </a:r>
          </a:p>
        </p:txBody>
      </p:sp>
      <p:pic>
        <p:nvPicPr>
          <p:cNvPr id="7" name="Picture 6">
            <a:extLst>
              <a:ext uri="{FF2B5EF4-FFF2-40B4-BE49-F238E27FC236}">
                <a16:creationId xmlns:a16="http://schemas.microsoft.com/office/drawing/2014/main" id="{F749A45F-4335-489E-AB3B-34A4319BF161}"/>
              </a:ext>
            </a:extLst>
          </p:cNvPr>
          <p:cNvPicPr>
            <a:picLocks noChangeAspect="1"/>
          </p:cNvPicPr>
          <p:nvPr/>
        </p:nvPicPr>
        <p:blipFill>
          <a:blip r:embed="rId4"/>
          <a:stretch>
            <a:fillRect/>
          </a:stretch>
        </p:blipFill>
        <p:spPr>
          <a:xfrm>
            <a:off x="549941" y="1880307"/>
            <a:ext cx="11092117" cy="4067110"/>
          </a:xfrm>
          <a:prstGeom prst="rect">
            <a:avLst/>
          </a:prstGeom>
        </p:spPr>
      </p:pic>
      <p:sp>
        <p:nvSpPr>
          <p:cNvPr id="9" name="TextBox 8">
            <a:extLst>
              <a:ext uri="{FF2B5EF4-FFF2-40B4-BE49-F238E27FC236}">
                <a16:creationId xmlns:a16="http://schemas.microsoft.com/office/drawing/2014/main" id="{B2A81249-28C7-49D7-AE73-5461FA0D6CA2}"/>
              </a:ext>
            </a:extLst>
          </p:cNvPr>
          <p:cNvSpPr txBox="1"/>
          <p:nvPr/>
        </p:nvSpPr>
        <p:spPr>
          <a:xfrm>
            <a:off x="6663847" y="6072964"/>
            <a:ext cx="5528153" cy="369332"/>
          </a:xfrm>
          <a:prstGeom prst="rect">
            <a:avLst/>
          </a:prstGeom>
          <a:noFill/>
        </p:spPr>
        <p:txBody>
          <a:bodyPr wrap="square" rtlCol="0">
            <a:spAutoFit/>
          </a:bodyPr>
          <a:lstStyle/>
          <a:p>
            <a:r>
              <a:rPr lang="en-US" dirty="0"/>
              <a:t>Source: </a:t>
            </a:r>
            <a:r>
              <a:rPr lang="en-US" sz="1800" dirty="0">
                <a:solidFill>
                  <a:srgbClr val="0070C0"/>
                </a:solidFill>
                <a:latin typeface="+mj-lt"/>
                <a:hlinkClick r:id="rId5"/>
              </a:rPr>
              <a:t>Jacobsen, </a:t>
            </a:r>
            <a:r>
              <a:rPr lang="en-US" sz="1800" dirty="0" err="1">
                <a:solidFill>
                  <a:srgbClr val="0070C0"/>
                </a:solidFill>
                <a:latin typeface="+mj-lt"/>
                <a:hlinkClick r:id="rId5"/>
              </a:rPr>
              <a:t>Sallee</a:t>
            </a:r>
            <a:r>
              <a:rPr lang="en-US" sz="1800" dirty="0">
                <a:solidFill>
                  <a:srgbClr val="0070C0"/>
                </a:solidFill>
                <a:latin typeface="+mj-lt"/>
                <a:hlinkClick r:id="rId5"/>
              </a:rPr>
              <a:t>, Shapiro, and </a:t>
            </a:r>
            <a:r>
              <a:rPr lang="en-US" sz="1800" dirty="0" err="1">
                <a:solidFill>
                  <a:srgbClr val="0070C0"/>
                </a:solidFill>
                <a:latin typeface="+mj-lt"/>
                <a:hlinkClick r:id="rId5"/>
              </a:rPr>
              <a:t>Benthem</a:t>
            </a:r>
            <a:r>
              <a:rPr lang="en-US" sz="1800" dirty="0">
                <a:solidFill>
                  <a:srgbClr val="0070C0"/>
                </a:solidFill>
                <a:latin typeface="+mj-lt"/>
                <a:hlinkClick r:id="rId5"/>
              </a:rPr>
              <a:t> (2022)</a:t>
            </a:r>
            <a:r>
              <a:rPr lang="en-US" sz="1800" dirty="0">
                <a:solidFill>
                  <a:srgbClr val="0070C0"/>
                </a:solidFill>
                <a:latin typeface="+mj-lt"/>
              </a:rPr>
              <a:t>.</a:t>
            </a:r>
            <a:r>
              <a:rPr lang="en-US" dirty="0"/>
              <a:t> </a:t>
            </a:r>
          </a:p>
        </p:txBody>
      </p:sp>
      <p:cxnSp>
        <p:nvCxnSpPr>
          <p:cNvPr id="10" name="Straight Arrow Connector 9">
            <a:extLst>
              <a:ext uri="{FF2B5EF4-FFF2-40B4-BE49-F238E27FC236}">
                <a16:creationId xmlns:a16="http://schemas.microsoft.com/office/drawing/2014/main" id="{08031380-CD67-4380-B4E7-1BDA1127A7BB}"/>
              </a:ext>
            </a:extLst>
          </p:cNvPr>
          <p:cNvCxnSpPr>
            <a:cxnSpLocks/>
          </p:cNvCxnSpPr>
          <p:nvPr/>
        </p:nvCxnSpPr>
        <p:spPr>
          <a:xfrm flipH="1">
            <a:off x="4321479" y="2608522"/>
            <a:ext cx="818297" cy="1775588"/>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D9A2019-B859-44DB-84F0-5D0849209972}"/>
              </a:ext>
            </a:extLst>
          </p:cNvPr>
          <p:cNvCxnSpPr>
            <a:cxnSpLocks/>
          </p:cNvCxnSpPr>
          <p:nvPr/>
        </p:nvCxnSpPr>
        <p:spPr>
          <a:xfrm>
            <a:off x="6095999" y="2718148"/>
            <a:ext cx="567848" cy="1753644"/>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7755314-A19B-4669-9267-BCD9AAA361C0}"/>
              </a:ext>
            </a:extLst>
          </p:cNvPr>
          <p:cNvSpPr txBox="1"/>
          <p:nvPr/>
        </p:nvSpPr>
        <p:spPr>
          <a:xfrm>
            <a:off x="4819263" y="1754760"/>
            <a:ext cx="1594593" cy="1987467"/>
          </a:xfrm>
          <a:prstGeom prst="rect">
            <a:avLst/>
          </a:prstGeom>
          <a:ln>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25000"/>
              </a:lnSpc>
            </a:pPr>
            <a:r>
              <a:rPr lang="en-US" sz="2000" dirty="0">
                <a:solidFill>
                  <a:schemeClr val="tx1"/>
                </a:solidFill>
                <a:cs typeface="Calibri Light" panose="020F0302020204030204" pitchFamily="34" charset="0"/>
              </a:rPr>
              <a:t>Note the y axis is not the same scale across figures</a:t>
            </a:r>
          </a:p>
        </p:txBody>
      </p:sp>
    </p:spTree>
    <p:custDataLst>
      <p:tags r:id="rId1"/>
    </p:custDataLst>
    <p:extLst>
      <p:ext uri="{BB962C8B-B14F-4D97-AF65-F5344CB8AC3E}">
        <p14:creationId xmlns:p14="http://schemas.microsoft.com/office/powerpoint/2010/main" val="2391931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102290" y="-228401"/>
            <a:ext cx="10321447" cy="103006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Evolution of Car Emission Rates of New Vehicles</a:t>
            </a:r>
          </a:p>
        </p:txBody>
      </p:sp>
      <p:sp>
        <p:nvSpPr>
          <p:cNvPr id="9" name="TextBox 8">
            <a:extLst>
              <a:ext uri="{FF2B5EF4-FFF2-40B4-BE49-F238E27FC236}">
                <a16:creationId xmlns:a16="http://schemas.microsoft.com/office/drawing/2014/main" id="{B2A81249-28C7-49D7-AE73-5461FA0D6CA2}"/>
              </a:ext>
            </a:extLst>
          </p:cNvPr>
          <p:cNvSpPr txBox="1"/>
          <p:nvPr/>
        </p:nvSpPr>
        <p:spPr>
          <a:xfrm>
            <a:off x="6839211" y="6123229"/>
            <a:ext cx="5528153" cy="369332"/>
          </a:xfrm>
          <a:prstGeom prst="rect">
            <a:avLst/>
          </a:prstGeom>
          <a:noFill/>
        </p:spPr>
        <p:txBody>
          <a:bodyPr wrap="square" rtlCol="0">
            <a:spAutoFit/>
          </a:bodyPr>
          <a:lstStyle/>
          <a:p>
            <a:r>
              <a:rPr lang="en-US" dirty="0"/>
              <a:t>Source: </a:t>
            </a:r>
            <a:r>
              <a:rPr lang="en-US" sz="1800" dirty="0">
                <a:solidFill>
                  <a:srgbClr val="0070C0"/>
                </a:solidFill>
                <a:latin typeface="+mj-lt"/>
                <a:hlinkClick r:id="rId4"/>
              </a:rPr>
              <a:t>Jacobsen, </a:t>
            </a:r>
            <a:r>
              <a:rPr lang="en-US" sz="1800" dirty="0" err="1">
                <a:solidFill>
                  <a:srgbClr val="0070C0"/>
                </a:solidFill>
                <a:latin typeface="+mj-lt"/>
                <a:hlinkClick r:id="rId4"/>
              </a:rPr>
              <a:t>Sallee</a:t>
            </a:r>
            <a:r>
              <a:rPr lang="en-US" sz="1800" dirty="0">
                <a:solidFill>
                  <a:srgbClr val="0070C0"/>
                </a:solidFill>
                <a:latin typeface="+mj-lt"/>
                <a:hlinkClick r:id="rId4"/>
              </a:rPr>
              <a:t>, Shapiro, and </a:t>
            </a:r>
            <a:r>
              <a:rPr lang="en-US" sz="1800" dirty="0" err="1">
                <a:solidFill>
                  <a:srgbClr val="0070C0"/>
                </a:solidFill>
                <a:latin typeface="+mj-lt"/>
                <a:hlinkClick r:id="rId4"/>
              </a:rPr>
              <a:t>Benthem</a:t>
            </a:r>
            <a:r>
              <a:rPr lang="en-US" sz="1800" dirty="0">
                <a:solidFill>
                  <a:srgbClr val="0070C0"/>
                </a:solidFill>
                <a:latin typeface="+mj-lt"/>
                <a:hlinkClick r:id="rId4"/>
              </a:rPr>
              <a:t> (2022)</a:t>
            </a:r>
            <a:r>
              <a:rPr lang="en-US" sz="1800" dirty="0">
                <a:solidFill>
                  <a:srgbClr val="0070C0"/>
                </a:solidFill>
                <a:latin typeface="+mj-lt"/>
              </a:rPr>
              <a:t>.</a:t>
            </a:r>
            <a:r>
              <a:rPr lang="en-US" dirty="0"/>
              <a:t> </a:t>
            </a:r>
          </a:p>
        </p:txBody>
      </p:sp>
      <p:pic>
        <p:nvPicPr>
          <p:cNvPr id="3" name="Picture 2">
            <a:extLst>
              <a:ext uri="{FF2B5EF4-FFF2-40B4-BE49-F238E27FC236}">
                <a16:creationId xmlns:a16="http://schemas.microsoft.com/office/drawing/2014/main" id="{99C5874D-544F-4511-ABC2-D73362D2F16C}"/>
              </a:ext>
            </a:extLst>
          </p:cNvPr>
          <p:cNvPicPr>
            <a:picLocks noChangeAspect="1"/>
          </p:cNvPicPr>
          <p:nvPr/>
        </p:nvPicPr>
        <p:blipFill>
          <a:blip r:embed="rId5"/>
          <a:stretch>
            <a:fillRect/>
          </a:stretch>
        </p:blipFill>
        <p:spPr>
          <a:xfrm>
            <a:off x="2818356" y="901874"/>
            <a:ext cx="7422780" cy="5271619"/>
          </a:xfrm>
          <a:prstGeom prst="rect">
            <a:avLst/>
          </a:prstGeom>
        </p:spPr>
      </p:pic>
    </p:spTree>
    <p:custDataLst>
      <p:tags r:id="rId1"/>
    </p:custDataLst>
    <p:extLst>
      <p:ext uri="{BB962C8B-B14F-4D97-AF65-F5344CB8AC3E}">
        <p14:creationId xmlns:p14="http://schemas.microsoft.com/office/powerpoint/2010/main" val="147531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Pitfalls of Tailpipe Emissions Standards</a:t>
            </a:r>
          </a:p>
        </p:txBody>
      </p:sp>
      <p:sp>
        <p:nvSpPr>
          <p:cNvPr id="3" name="TextBox 2">
            <a:extLst>
              <a:ext uri="{FF2B5EF4-FFF2-40B4-BE49-F238E27FC236}">
                <a16:creationId xmlns:a16="http://schemas.microsoft.com/office/drawing/2014/main" id="{9F3CCE9E-A1A1-484C-8194-14355B1C06D9}"/>
              </a:ext>
            </a:extLst>
          </p:cNvPr>
          <p:cNvSpPr txBox="1"/>
          <p:nvPr/>
        </p:nvSpPr>
        <p:spPr>
          <a:xfrm>
            <a:off x="1898139" y="1764857"/>
            <a:ext cx="8811614" cy="429579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Two concerns over time:</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New car standards increase prices of new cars relative to older cars. </a:t>
            </a:r>
          </a:p>
          <a:p>
            <a:pPr marL="1257300" lvl="2" indent="-342900">
              <a:lnSpc>
                <a:spcPct val="125000"/>
              </a:lnSpc>
              <a:buFont typeface="Wingdings" panose="05000000000000000000" pitchFamily="2" charset="2"/>
              <a:buChar char="Ø"/>
            </a:pPr>
            <a:r>
              <a:rPr lang="en-US" sz="2000" b="1" dirty="0" err="1">
                <a:solidFill>
                  <a:srgbClr val="0070C0"/>
                </a:solidFill>
                <a:cs typeface="Calibri Light" panose="020F0302020204030204" pitchFamily="34" charset="0"/>
              </a:rPr>
              <a:t>Gruenspecht</a:t>
            </a:r>
            <a:r>
              <a:rPr lang="en-US" sz="2000" b="1" dirty="0">
                <a:solidFill>
                  <a:srgbClr val="0070C0"/>
                </a:solidFill>
                <a:cs typeface="Calibri Light" panose="020F0302020204030204" pitchFamily="34" charset="0"/>
              </a:rPr>
              <a:t> effect</a:t>
            </a:r>
            <a:r>
              <a:rPr lang="en-US" sz="2000" dirty="0">
                <a:cs typeface="Calibri Light" panose="020F0302020204030204" pitchFamily="34" charset="0"/>
              </a:rPr>
              <a:t>: dirty cars are kept for longer, hence more air pollution.</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Cheating on emissions tests: Automakers have incentives to engage in various types of cheating behaviors.</a:t>
            </a:r>
          </a:p>
          <a:p>
            <a:pPr marL="1257300" lvl="2" indent="-342900">
              <a:lnSpc>
                <a:spcPct val="125000"/>
              </a:lnSpc>
              <a:buFont typeface="Wingdings" panose="05000000000000000000" pitchFamily="2" charset="2"/>
              <a:buChar char="Ø"/>
            </a:pPr>
            <a:r>
              <a:rPr lang="en-US" sz="2000" dirty="0">
                <a:cs typeface="Calibri Light" panose="020F0302020204030204" pitchFamily="34" charset="0"/>
              </a:rPr>
              <a:t>Volkswagen “defeat devices”: Sold 600,000 cars in US from 2006-2015.</a:t>
            </a:r>
          </a:p>
          <a:p>
            <a:pPr marL="1714500" lvl="3" indent="-342900">
              <a:lnSpc>
                <a:spcPct val="125000"/>
              </a:lnSpc>
              <a:buFont typeface="Courier New" panose="02070309020205020404" pitchFamily="49" charset="0"/>
              <a:buChar char="o"/>
            </a:pPr>
            <a:r>
              <a:rPr lang="en-US" sz="2000" dirty="0">
                <a:cs typeface="Calibri Light" panose="020F0302020204030204" pitchFamily="34" charset="0"/>
              </a:rPr>
              <a:t>Each released equivalent air pollution of 150 gasoline cars. </a:t>
            </a:r>
          </a:p>
          <a:p>
            <a:pPr marL="1714500" lvl="3" indent="-342900">
              <a:lnSpc>
                <a:spcPct val="125000"/>
              </a:lnSpc>
              <a:buFont typeface="Courier New" panose="02070309020205020404" pitchFamily="49" charset="0"/>
              <a:buChar char="o"/>
            </a:pPr>
            <a:r>
              <a:rPr lang="en-US" sz="2000" dirty="0">
                <a:cs typeface="Calibri Light" panose="020F0302020204030204" pitchFamily="34" charset="0"/>
              </a:rPr>
              <a:t>Estimated 40,000 additional low birthweight newborns caused by the cheating cars (</a:t>
            </a:r>
            <a:r>
              <a:rPr lang="en-US" sz="2000" dirty="0">
                <a:cs typeface="Calibri Light" panose="020F0302020204030204" pitchFamily="34" charset="0"/>
                <a:hlinkClick r:id="rId4"/>
              </a:rPr>
              <a:t>Alexander and Schwandt, 2022</a:t>
            </a:r>
            <a:r>
              <a:rPr lang="en-US" sz="2000" dirty="0">
                <a:cs typeface="Calibri Light" panose="020F0302020204030204" pitchFamily="34" charset="0"/>
              </a:rPr>
              <a:t>)</a:t>
            </a:r>
          </a:p>
          <a:p>
            <a:pPr lvl="1">
              <a:lnSpc>
                <a:spcPct val="125000"/>
              </a:lnSpc>
            </a:pPr>
            <a:endParaRPr lang="en-US" sz="20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94821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3: Electric Cars</a:t>
            </a:r>
          </a:p>
        </p:txBody>
      </p:sp>
    </p:spTree>
    <p:extLst>
      <p:ext uri="{BB962C8B-B14F-4D97-AF65-F5344CB8AC3E}">
        <p14:creationId xmlns:p14="http://schemas.microsoft.com/office/powerpoint/2010/main" val="2148392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415923" y="847081"/>
            <a:ext cx="4820144" cy="117889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Many New Electric Car Policies </a:t>
            </a:r>
          </a:p>
        </p:txBody>
      </p:sp>
      <p:sp>
        <p:nvSpPr>
          <p:cNvPr id="3" name="TextBox 2">
            <a:extLst>
              <a:ext uri="{FF2B5EF4-FFF2-40B4-BE49-F238E27FC236}">
                <a16:creationId xmlns:a16="http://schemas.microsoft.com/office/drawing/2014/main" id="{9F3CCE9E-A1A1-484C-8194-14355B1C06D9}"/>
              </a:ext>
            </a:extLst>
          </p:cNvPr>
          <p:cNvSpPr txBox="1"/>
          <p:nvPr/>
        </p:nvSpPr>
        <p:spPr>
          <a:xfrm>
            <a:off x="538570" y="2426593"/>
            <a:ext cx="4574851" cy="4526624"/>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New policies on electric vehicles:</a:t>
            </a:r>
          </a:p>
          <a:p>
            <a:pPr marL="800100" lvl="1" indent="-342900">
              <a:lnSpc>
                <a:spcPct val="125000"/>
              </a:lnSpc>
              <a:buFont typeface="Wingdings" panose="05000000000000000000" pitchFamily="2" charset="2"/>
              <a:buChar char="§"/>
            </a:pPr>
            <a:r>
              <a:rPr lang="en-US" sz="2400" dirty="0"/>
              <a:t>$7.5b for national network of 500,000 EV chargers.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Electric vehicle tax credits ($7500 per car + state credits).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Banning sales of non-EVs after 2035.</a:t>
            </a:r>
          </a:p>
          <a:p>
            <a:pPr marL="800100" lvl="1" indent="-342900">
              <a:lnSpc>
                <a:spcPct val="125000"/>
              </a:lnSpc>
              <a:buFont typeface="Wingdings" panose="05000000000000000000" pitchFamily="2" charset="2"/>
              <a:buChar char="§"/>
            </a:pPr>
            <a:endParaRPr lang="en-US" sz="2000" dirty="0">
              <a:cs typeface="Calibri Light" panose="020F0302020204030204" pitchFamily="34" charset="0"/>
            </a:endParaRPr>
          </a:p>
          <a:p>
            <a:pPr lvl="1">
              <a:lnSpc>
                <a:spcPct val="125000"/>
              </a:lnSpc>
            </a:pPr>
            <a:endParaRPr lang="en-US" sz="2000" dirty="0">
              <a:cs typeface="Calibri Light" panose="020F0302020204030204" pitchFamily="34" charset="0"/>
            </a:endParaRPr>
          </a:p>
        </p:txBody>
      </p:sp>
      <p:pic>
        <p:nvPicPr>
          <p:cNvPr id="4" name="Picture 3">
            <a:extLst>
              <a:ext uri="{FF2B5EF4-FFF2-40B4-BE49-F238E27FC236}">
                <a16:creationId xmlns:a16="http://schemas.microsoft.com/office/drawing/2014/main" id="{6250D20D-3244-98B6-481A-2CFCA412EC17}"/>
              </a:ext>
            </a:extLst>
          </p:cNvPr>
          <p:cNvPicPr>
            <a:picLocks noChangeAspect="1"/>
          </p:cNvPicPr>
          <p:nvPr/>
        </p:nvPicPr>
        <p:blipFill>
          <a:blip r:embed="rId4"/>
          <a:stretch>
            <a:fillRect/>
          </a:stretch>
        </p:blipFill>
        <p:spPr>
          <a:xfrm>
            <a:off x="5912468" y="281398"/>
            <a:ext cx="5740962" cy="2870481"/>
          </a:xfrm>
          <a:prstGeom prst="rect">
            <a:avLst/>
          </a:prstGeom>
        </p:spPr>
      </p:pic>
      <p:pic>
        <p:nvPicPr>
          <p:cNvPr id="6" name="Picture 5">
            <a:extLst>
              <a:ext uri="{FF2B5EF4-FFF2-40B4-BE49-F238E27FC236}">
                <a16:creationId xmlns:a16="http://schemas.microsoft.com/office/drawing/2014/main" id="{04418CD6-A738-ABB9-2134-30F667E534AE}"/>
              </a:ext>
            </a:extLst>
          </p:cNvPr>
          <p:cNvPicPr>
            <a:picLocks noChangeAspect="1"/>
          </p:cNvPicPr>
          <p:nvPr/>
        </p:nvPicPr>
        <p:blipFill>
          <a:blip r:embed="rId5"/>
          <a:stretch>
            <a:fillRect/>
          </a:stretch>
        </p:blipFill>
        <p:spPr>
          <a:xfrm>
            <a:off x="5644580" y="3706122"/>
            <a:ext cx="6276737" cy="2460351"/>
          </a:xfrm>
          <a:prstGeom prst="rect">
            <a:avLst/>
          </a:prstGeom>
        </p:spPr>
      </p:pic>
    </p:spTree>
    <p:custDataLst>
      <p:tags r:id="rId1"/>
    </p:custDataLst>
    <p:extLst>
      <p:ext uri="{BB962C8B-B14F-4D97-AF65-F5344CB8AC3E}">
        <p14:creationId xmlns:p14="http://schemas.microsoft.com/office/powerpoint/2010/main" val="1953531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23905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Private Benefits of Electric Vehicles </a:t>
            </a:r>
          </a:p>
        </p:txBody>
      </p:sp>
      <p:sp>
        <p:nvSpPr>
          <p:cNvPr id="3" name="TextBox 2">
            <a:extLst>
              <a:ext uri="{FF2B5EF4-FFF2-40B4-BE49-F238E27FC236}">
                <a16:creationId xmlns:a16="http://schemas.microsoft.com/office/drawing/2014/main" id="{9F3CCE9E-A1A1-484C-8194-14355B1C06D9}"/>
              </a:ext>
            </a:extLst>
          </p:cNvPr>
          <p:cNvSpPr txBox="1"/>
          <p:nvPr/>
        </p:nvSpPr>
        <p:spPr>
          <a:xfrm>
            <a:off x="330224" y="1948483"/>
            <a:ext cx="5462649" cy="4292970"/>
          </a:xfrm>
          <a:prstGeom prst="rect">
            <a:avLst/>
          </a:prstGeom>
          <a:noFill/>
          <a:effectLst/>
        </p:spPr>
        <p:txBody>
          <a:bodyPr wrap="square" rtlCol="0">
            <a:spAutoFit/>
          </a:bodyPr>
          <a:lstStyle/>
          <a:p>
            <a:pPr>
              <a:lnSpc>
                <a:spcPct val="125000"/>
              </a:lnSpc>
            </a:pPr>
            <a:r>
              <a:rPr lang="en-US" sz="2200" dirty="0">
                <a:cs typeface="Calibri Light" panose="020F0302020204030204" pitchFamily="34" charset="0"/>
              </a:rPr>
              <a:t>Benefits of switching to EVs:</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Faster acceleration, easier turns.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Lower fuel payments.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No noise.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Lower maintenance</a:t>
            </a:r>
          </a:p>
          <a:p>
            <a:pPr lvl="1">
              <a:lnSpc>
                <a:spcPct val="125000"/>
              </a:lnSpc>
            </a:pPr>
            <a:endParaRPr lang="en-US" sz="2200" dirty="0">
              <a:cs typeface="Calibri Light" panose="020F0302020204030204" pitchFamily="34" charset="0"/>
            </a:endParaRPr>
          </a:p>
          <a:p>
            <a:pPr>
              <a:lnSpc>
                <a:spcPct val="125000"/>
              </a:lnSpc>
            </a:pPr>
            <a:r>
              <a:rPr lang="en-US" sz="2200" dirty="0">
                <a:cs typeface="Calibri Light" panose="020F0302020204030204" pitchFamily="34" charset="0"/>
              </a:rPr>
              <a:t>Costs:</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Time to charge &amp; charging stations</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Range anxiety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Longevity (?)</a:t>
            </a:r>
          </a:p>
        </p:txBody>
      </p:sp>
      <p:sp>
        <p:nvSpPr>
          <p:cNvPr id="5" name="TextBox 4">
            <a:extLst>
              <a:ext uri="{FF2B5EF4-FFF2-40B4-BE49-F238E27FC236}">
                <a16:creationId xmlns:a16="http://schemas.microsoft.com/office/drawing/2014/main" id="{66AD69E6-B771-36D0-078D-5D4B80BFCCCD}"/>
              </a:ext>
            </a:extLst>
          </p:cNvPr>
          <p:cNvSpPr txBox="1"/>
          <p:nvPr/>
        </p:nvSpPr>
        <p:spPr>
          <a:xfrm>
            <a:off x="5829497" y="5733999"/>
            <a:ext cx="6147038" cy="646331"/>
          </a:xfrm>
          <a:prstGeom prst="rect">
            <a:avLst/>
          </a:prstGeom>
          <a:noFill/>
        </p:spPr>
        <p:txBody>
          <a:bodyPr wrap="square" rtlCol="0">
            <a:spAutoFit/>
          </a:bodyPr>
          <a:lstStyle/>
          <a:p>
            <a:r>
              <a:rPr lang="en-US" dirty="0"/>
              <a:t>Comparing fuel savings for the Nissan Leaf and the Nissan Versa  </a:t>
            </a:r>
            <a:r>
              <a:rPr lang="en-US" sz="1800" dirty="0">
                <a:solidFill>
                  <a:srgbClr val="0070C0"/>
                </a:solidFill>
                <a:latin typeface="+mj-lt"/>
                <a:hlinkClick r:id="rId4"/>
              </a:rPr>
              <a:t>Rapson and </a:t>
            </a:r>
            <a:r>
              <a:rPr lang="en-US" sz="1800" dirty="0" err="1">
                <a:solidFill>
                  <a:srgbClr val="0070C0"/>
                </a:solidFill>
                <a:latin typeface="+mj-lt"/>
                <a:hlinkClick r:id="rId4"/>
              </a:rPr>
              <a:t>Muehlegger</a:t>
            </a:r>
            <a:r>
              <a:rPr lang="en-US" sz="1800" dirty="0">
                <a:solidFill>
                  <a:srgbClr val="0070C0"/>
                </a:solidFill>
                <a:latin typeface="+mj-lt"/>
                <a:hlinkClick r:id="rId4"/>
              </a:rPr>
              <a:t> (2023)</a:t>
            </a:r>
            <a:r>
              <a:rPr lang="en-US" sz="1800" dirty="0">
                <a:solidFill>
                  <a:srgbClr val="0070C0"/>
                </a:solidFill>
                <a:latin typeface="+mj-lt"/>
              </a:rPr>
              <a:t>.</a:t>
            </a:r>
            <a:endParaRPr lang="en-US" dirty="0"/>
          </a:p>
        </p:txBody>
      </p:sp>
      <p:pic>
        <p:nvPicPr>
          <p:cNvPr id="7" name="Picture 6">
            <a:extLst>
              <a:ext uri="{FF2B5EF4-FFF2-40B4-BE49-F238E27FC236}">
                <a16:creationId xmlns:a16="http://schemas.microsoft.com/office/drawing/2014/main" id="{3969B86A-A6BF-4AE5-44C4-FC5A793F5880}"/>
              </a:ext>
            </a:extLst>
          </p:cNvPr>
          <p:cNvPicPr>
            <a:picLocks noChangeAspect="1"/>
          </p:cNvPicPr>
          <p:nvPr/>
        </p:nvPicPr>
        <p:blipFill>
          <a:blip r:embed="rId5"/>
          <a:stretch>
            <a:fillRect/>
          </a:stretch>
        </p:blipFill>
        <p:spPr>
          <a:xfrm>
            <a:off x="5805081" y="1581948"/>
            <a:ext cx="5911048" cy="4152051"/>
          </a:xfrm>
          <a:prstGeom prst="rect">
            <a:avLst/>
          </a:prstGeom>
        </p:spPr>
      </p:pic>
    </p:spTree>
    <p:custDataLst>
      <p:tags r:id="rId1"/>
    </p:custDataLst>
    <p:extLst>
      <p:ext uri="{BB962C8B-B14F-4D97-AF65-F5344CB8AC3E}">
        <p14:creationId xmlns:p14="http://schemas.microsoft.com/office/powerpoint/2010/main" val="374391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926091" y="2834004"/>
            <a:ext cx="5414551" cy="2774734"/>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1.4 Billion cars worldwide. Many externalities: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GHG emissions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Other air pollutants (e.g., CO, PM, NOx)</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Traffic congestion costs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Accidents and fatalities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Noise 	</a:t>
            </a:r>
          </a:p>
          <a:p>
            <a:pPr marL="800100" lvl="1" indent="-342900">
              <a:lnSpc>
                <a:spcPct val="125000"/>
              </a:lnSpc>
              <a:buFont typeface="Wingdings" panose="05000000000000000000" pitchFamily="2" charset="2"/>
              <a:buChar char="§"/>
            </a:pPr>
            <a:endParaRPr lang="en-US" sz="2100" dirty="0">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628176" y="0"/>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Why Regulate Cars?</a:t>
            </a:r>
          </a:p>
        </p:txBody>
      </p:sp>
      <p:pic>
        <p:nvPicPr>
          <p:cNvPr id="3" name="Picture 2">
            <a:extLst>
              <a:ext uri="{FF2B5EF4-FFF2-40B4-BE49-F238E27FC236}">
                <a16:creationId xmlns:a16="http://schemas.microsoft.com/office/drawing/2014/main" id="{A2EF5D85-B34E-76F3-09E3-9B2EFF5C6BDF}"/>
              </a:ext>
            </a:extLst>
          </p:cNvPr>
          <p:cNvPicPr>
            <a:picLocks noChangeAspect="1"/>
          </p:cNvPicPr>
          <p:nvPr/>
        </p:nvPicPr>
        <p:blipFill>
          <a:blip r:embed="rId4"/>
          <a:stretch>
            <a:fillRect/>
          </a:stretch>
        </p:blipFill>
        <p:spPr>
          <a:xfrm>
            <a:off x="6877764" y="445024"/>
            <a:ext cx="4303822" cy="5714717"/>
          </a:xfrm>
          <a:prstGeom prst="rect">
            <a:avLst/>
          </a:prstGeom>
        </p:spPr>
      </p:pic>
      <p:sp>
        <p:nvSpPr>
          <p:cNvPr id="4" name="TextBox 3">
            <a:extLst>
              <a:ext uri="{FF2B5EF4-FFF2-40B4-BE49-F238E27FC236}">
                <a16:creationId xmlns:a16="http://schemas.microsoft.com/office/drawing/2014/main" id="{7974B144-DEDD-C182-5F8F-8760088B76F7}"/>
              </a:ext>
            </a:extLst>
          </p:cNvPr>
          <p:cNvSpPr txBox="1"/>
          <p:nvPr/>
        </p:nvSpPr>
        <p:spPr>
          <a:xfrm>
            <a:off x="8944304" y="6043644"/>
            <a:ext cx="2438400" cy="369332"/>
          </a:xfrm>
          <a:prstGeom prst="rect">
            <a:avLst/>
          </a:prstGeom>
          <a:noFill/>
        </p:spPr>
        <p:txBody>
          <a:bodyPr wrap="square" rtlCol="0">
            <a:spAutoFit/>
          </a:bodyPr>
          <a:lstStyle/>
          <a:p>
            <a:r>
              <a:rPr lang="en-US" dirty="0"/>
              <a:t>Source: </a:t>
            </a:r>
            <a:r>
              <a:rPr lang="en-US" dirty="0">
                <a:hlinkClick r:id="rId5"/>
              </a:rPr>
              <a:t>EPA (2021). </a:t>
            </a:r>
            <a:endParaRPr lang="en-US" dirty="0"/>
          </a:p>
        </p:txBody>
      </p:sp>
    </p:spTree>
    <p:custDataLst>
      <p:tags r:id="rId1"/>
    </p:custDataLst>
    <p:extLst>
      <p:ext uri="{BB962C8B-B14F-4D97-AF65-F5344CB8AC3E}">
        <p14:creationId xmlns:p14="http://schemas.microsoft.com/office/powerpoint/2010/main" val="358403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External Costs of EVs</a:t>
            </a:r>
          </a:p>
        </p:txBody>
      </p:sp>
      <p:sp>
        <p:nvSpPr>
          <p:cNvPr id="3" name="TextBox 2">
            <a:extLst>
              <a:ext uri="{FF2B5EF4-FFF2-40B4-BE49-F238E27FC236}">
                <a16:creationId xmlns:a16="http://schemas.microsoft.com/office/drawing/2014/main" id="{9F3CCE9E-A1A1-484C-8194-14355B1C06D9}"/>
              </a:ext>
            </a:extLst>
          </p:cNvPr>
          <p:cNvSpPr txBox="1"/>
          <p:nvPr/>
        </p:nvSpPr>
        <p:spPr>
          <a:xfrm>
            <a:off x="1438353" y="2338870"/>
            <a:ext cx="9315293" cy="2828147"/>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Electric vehicles are not without some externalities: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Driving-related externalities discussed earlier (e.g. congestion, accidents) except for noise.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Mining for minerals in batteries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More manufacturing electricity use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Electricity generation from car use (decreasing)</a:t>
            </a:r>
          </a:p>
        </p:txBody>
      </p:sp>
    </p:spTree>
    <p:custDataLst>
      <p:tags r:id="rId1"/>
    </p:custDataLst>
    <p:extLst>
      <p:ext uri="{BB962C8B-B14F-4D97-AF65-F5344CB8AC3E}">
        <p14:creationId xmlns:p14="http://schemas.microsoft.com/office/powerpoint/2010/main" val="3799235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690906" y="0"/>
            <a:ext cx="5392990"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External Costs of EVs</a:t>
            </a:r>
          </a:p>
        </p:txBody>
      </p:sp>
      <p:sp>
        <p:nvSpPr>
          <p:cNvPr id="3" name="TextBox 2">
            <a:extLst>
              <a:ext uri="{FF2B5EF4-FFF2-40B4-BE49-F238E27FC236}">
                <a16:creationId xmlns:a16="http://schemas.microsoft.com/office/drawing/2014/main" id="{9F3CCE9E-A1A1-484C-8194-14355B1C06D9}"/>
              </a:ext>
            </a:extLst>
          </p:cNvPr>
          <p:cNvSpPr txBox="1"/>
          <p:nvPr/>
        </p:nvSpPr>
        <p:spPr>
          <a:xfrm>
            <a:off x="690906" y="2376388"/>
            <a:ext cx="5571350"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Several studies in the mid 2010s showed that EVs had different GHG and air pollution implications across varying regions of the US (see </a:t>
            </a:r>
            <a:r>
              <a:rPr lang="en-US" sz="2400" dirty="0">
                <a:cs typeface="Calibri Light" panose="020F0302020204030204" pitchFamily="34" charset="0"/>
                <a:hlinkClick r:id="rId4"/>
              </a:rPr>
              <a:t>Holland, Mansur, Muller, Yates 2016</a:t>
            </a:r>
            <a:r>
              <a:rPr lang="en-US" sz="2400" dirty="0">
                <a:cs typeface="Calibri Light" panose="020F0302020204030204" pitchFamily="34" charset="0"/>
              </a:rPr>
              <a:t>), but EVs had become cleaner by 2020 and the gap will only grow (</a:t>
            </a:r>
            <a:r>
              <a:rPr lang="en-US" sz="2400" dirty="0">
                <a:cs typeface="Calibri Light" panose="020F0302020204030204" pitchFamily="34" charset="0"/>
                <a:hlinkClick r:id="rId5"/>
              </a:rPr>
              <a:t>Muller et al., 2020</a:t>
            </a:r>
            <a:r>
              <a:rPr lang="en-US" sz="2400" dirty="0">
                <a:cs typeface="Calibri Light" panose="020F0302020204030204" pitchFamily="34" charset="0"/>
              </a:rPr>
              <a:t>). </a:t>
            </a:r>
          </a:p>
        </p:txBody>
      </p:sp>
      <p:pic>
        <p:nvPicPr>
          <p:cNvPr id="4" name="Picture 3">
            <a:extLst>
              <a:ext uri="{FF2B5EF4-FFF2-40B4-BE49-F238E27FC236}">
                <a16:creationId xmlns:a16="http://schemas.microsoft.com/office/drawing/2014/main" id="{FCF3D314-9D31-996C-019B-8B180910B94C}"/>
              </a:ext>
            </a:extLst>
          </p:cNvPr>
          <p:cNvPicPr>
            <a:picLocks noChangeAspect="1"/>
          </p:cNvPicPr>
          <p:nvPr/>
        </p:nvPicPr>
        <p:blipFill>
          <a:blip r:embed="rId6"/>
          <a:stretch>
            <a:fillRect/>
          </a:stretch>
        </p:blipFill>
        <p:spPr>
          <a:xfrm>
            <a:off x="6859981" y="0"/>
            <a:ext cx="4368680" cy="6195276"/>
          </a:xfrm>
          <a:prstGeom prst="rect">
            <a:avLst/>
          </a:prstGeom>
        </p:spPr>
      </p:pic>
    </p:spTree>
    <p:custDataLst>
      <p:tags r:id="rId1"/>
    </p:custDataLst>
    <p:extLst>
      <p:ext uri="{BB962C8B-B14F-4D97-AF65-F5344CB8AC3E}">
        <p14:creationId xmlns:p14="http://schemas.microsoft.com/office/powerpoint/2010/main" val="3323242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8A9DFF-CE67-0815-F290-92305B678450}"/>
              </a:ext>
            </a:extLst>
          </p:cNvPr>
          <p:cNvPicPr>
            <a:picLocks noChangeAspect="1"/>
          </p:cNvPicPr>
          <p:nvPr/>
        </p:nvPicPr>
        <p:blipFill>
          <a:blip r:embed="rId4"/>
          <a:stretch>
            <a:fillRect/>
          </a:stretch>
        </p:blipFill>
        <p:spPr>
          <a:xfrm>
            <a:off x="1184748" y="131295"/>
            <a:ext cx="9822503" cy="6329647"/>
          </a:xfrm>
          <a:prstGeom prst="rect">
            <a:avLst/>
          </a:prstGeom>
        </p:spPr>
      </p:pic>
    </p:spTree>
    <p:custDataLst>
      <p:tags r:id="rId1"/>
    </p:custDataLst>
    <p:extLst>
      <p:ext uri="{BB962C8B-B14F-4D97-AF65-F5344CB8AC3E}">
        <p14:creationId xmlns:p14="http://schemas.microsoft.com/office/powerpoint/2010/main" val="3491830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370905"/>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GHGs from EVs</a:t>
            </a:r>
          </a:p>
        </p:txBody>
      </p:sp>
      <p:sp>
        <p:nvSpPr>
          <p:cNvPr id="3" name="TextBox 2">
            <a:extLst>
              <a:ext uri="{FF2B5EF4-FFF2-40B4-BE49-F238E27FC236}">
                <a16:creationId xmlns:a16="http://schemas.microsoft.com/office/drawing/2014/main" id="{9F3CCE9E-A1A1-484C-8194-14355B1C06D9}"/>
              </a:ext>
            </a:extLst>
          </p:cNvPr>
          <p:cNvSpPr txBox="1"/>
          <p:nvPr/>
        </p:nvSpPr>
        <p:spPr>
          <a:xfrm>
            <a:off x="428009" y="2165836"/>
            <a:ext cx="2964119"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In 2015, EVs also had different GHG implications across varying regions of the US (</a:t>
            </a:r>
            <a:r>
              <a:rPr lang="en-US" sz="2400" dirty="0" err="1">
                <a:cs typeface="Calibri Light" panose="020F0302020204030204" pitchFamily="34" charset="0"/>
                <a:hlinkClick r:id="rId4"/>
              </a:rPr>
              <a:t>Archsmith</a:t>
            </a:r>
            <a:r>
              <a:rPr lang="en-US" sz="2400" dirty="0">
                <a:cs typeface="Calibri Light" panose="020F0302020204030204" pitchFamily="34" charset="0"/>
                <a:hlinkClick r:id="rId4"/>
              </a:rPr>
              <a:t>, Kendall, Rapson 2015</a:t>
            </a:r>
            <a:r>
              <a:rPr lang="en-US" sz="2400" dirty="0">
                <a:cs typeface="Calibri Light" panose="020F0302020204030204" pitchFamily="34" charset="0"/>
              </a:rPr>
              <a:t>).</a:t>
            </a:r>
          </a:p>
        </p:txBody>
      </p:sp>
      <p:pic>
        <p:nvPicPr>
          <p:cNvPr id="5" name="Picture 4">
            <a:extLst>
              <a:ext uri="{FF2B5EF4-FFF2-40B4-BE49-F238E27FC236}">
                <a16:creationId xmlns:a16="http://schemas.microsoft.com/office/drawing/2014/main" id="{E620054B-BFD8-8667-430F-03C6BB8A02D8}"/>
              </a:ext>
            </a:extLst>
          </p:cNvPr>
          <p:cNvPicPr>
            <a:picLocks noChangeAspect="1"/>
          </p:cNvPicPr>
          <p:nvPr/>
        </p:nvPicPr>
        <p:blipFill>
          <a:blip r:embed="rId5"/>
          <a:stretch>
            <a:fillRect/>
          </a:stretch>
        </p:blipFill>
        <p:spPr>
          <a:xfrm>
            <a:off x="3727425" y="2708998"/>
            <a:ext cx="5981449" cy="2599027"/>
          </a:xfrm>
          <a:prstGeom prst="rect">
            <a:avLst/>
          </a:prstGeom>
        </p:spPr>
      </p:pic>
      <p:pic>
        <p:nvPicPr>
          <p:cNvPr id="7" name="Picture 6">
            <a:extLst>
              <a:ext uri="{FF2B5EF4-FFF2-40B4-BE49-F238E27FC236}">
                <a16:creationId xmlns:a16="http://schemas.microsoft.com/office/drawing/2014/main" id="{7FD41D79-B4C9-E7A6-8739-0B44177FA86A}"/>
              </a:ext>
            </a:extLst>
          </p:cNvPr>
          <p:cNvPicPr>
            <a:picLocks noChangeAspect="1"/>
          </p:cNvPicPr>
          <p:nvPr/>
        </p:nvPicPr>
        <p:blipFill>
          <a:blip r:embed="rId6"/>
          <a:stretch>
            <a:fillRect/>
          </a:stretch>
        </p:blipFill>
        <p:spPr>
          <a:xfrm>
            <a:off x="9809019" y="1755297"/>
            <a:ext cx="2212505" cy="4110890"/>
          </a:xfrm>
          <a:prstGeom prst="rect">
            <a:avLst/>
          </a:prstGeom>
        </p:spPr>
      </p:pic>
    </p:spTree>
    <p:custDataLst>
      <p:tags r:id="rId1"/>
    </p:custDataLst>
    <p:extLst>
      <p:ext uri="{BB962C8B-B14F-4D97-AF65-F5344CB8AC3E}">
        <p14:creationId xmlns:p14="http://schemas.microsoft.com/office/powerpoint/2010/main" val="3018379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EVs and Equity: Exporting Pollution </a:t>
            </a:r>
          </a:p>
        </p:txBody>
      </p:sp>
      <p:pic>
        <p:nvPicPr>
          <p:cNvPr id="5" name="Picture 4">
            <a:extLst>
              <a:ext uri="{FF2B5EF4-FFF2-40B4-BE49-F238E27FC236}">
                <a16:creationId xmlns:a16="http://schemas.microsoft.com/office/drawing/2014/main" id="{A8A2DCDD-B2E2-0787-8010-BBEA654C3EFA}"/>
              </a:ext>
            </a:extLst>
          </p:cNvPr>
          <p:cNvPicPr>
            <a:picLocks noChangeAspect="1"/>
          </p:cNvPicPr>
          <p:nvPr/>
        </p:nvPicPr>
        <p:blipFill>
          <a:blip r:embed="rId4"/>
          <a:stretch>
            <a:fillRect/>
          </a:stretch>
        </p:blipFill>
        <p:spPr>
          <a:xfrm>
            <a:off x="6359631" y="2256311"/>
            <a:ext cx="5464232" cy="3616036"/>
          </a:xfrm>
          <a:prstGeom prst="rect">
            <a:avLst/>
          </a:prstGeom>
        </p:spPr>
      </p:pic>
      <p:sp>
        <p:nvSpPr>
          <p:cNvPr id="6" name="TextBox 5">
            <a:extLst>
              <a:ext uri="{FF2B5EF4-FFF2-40B4-BE49-F238E27FC236}">
                <a16:creationId xmlns:a16="http://schemas.microsoft.com/office/drawing/2014/main" id="{574CB700-3F5E-3C15-DE31-676B830A586A}"/>
              </a:ext>
            </a:extLst>
          </p:cNvPr>
          <p:cNvSpPr txBox="1"/>
          <p:nvPr/>
        </p:nvSpPr>
        <p:spPr>
          <a:xfrm>
            <a:off x="7455183" y="1736489"/>
            <a:ext cx="4368681" cy="519822"/>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PM from EV in Atlanta</a:t>
            </a:r>
          </a:p>
        </p:txBody>
      </p:sp>
      <p:pic>
        <p:nvPicPr>
          <p:cNvPr id="8" name="Picture 7">
            <a:extLst>
              <a:ext uri="{FF2B5EF4-FFF2-40B4-BE49-F238E27FC236}">
                <a16:creationId xmlns:a16="http://schemas.microsoft.com/office/drawing/2014/main" id="{C033238F-AFC9-D1B0-54D8-131796E77A7B}"/>
              </a:ext>
            </a:extLst>
          </p:cNvPr>
          <p:cNvPicPr>
            <a:picLocks noChangeAspect="1"/>
          </p:cNvPicPr>
          <p:nvPr/>
        </p:nvPicPr>
        <p:blipFill>
          <a:blip r:embed="rId5"/>
          <a:stretch>
            <a:fillRect/>
          </a:stretch>
        </p:blipFill>
        <p:spPr>
          <a:xfrm>
            <a:off x="631768" y="2242293"/>
            <a:ext cx="5464232" cy="3630054"/>
          </a:xfrm>
          <a:prstGeom prst="rect">
            <a:avLst/>
          </a:prstGeom>
        </p:spPr>
      </p:pic>
      <p:sp>
        <p:nvSpPr>
          <p:cNvPr id="9" name="TextBox 8">
            <a:extLst>
              <a:ext uri="{FF2B5EF4-FFF2-40B4-BE49-F238E27FC236}">
                <a16:creationId xmlns:a16="http://schemas.microsoft.com/office/drawing/2014/main" id="{D820B267-1C3E-33AC-3E1F-1536E37CA5BA}"/>
              </a:ext>
            </a:extLst>
          </p:cNvPr>
          <p:cNvSpPr txBox="1"/>
          <p:nvPr/>
        </p:nvSpPr>
        <p:spPr>
          <a:xfrm>
            <a:off x="1642996" y="1722471"/>
            <a:ext cx="4368681" cy="519822"/>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PM from ICE in Atlanta</a:t>
            </a:r>
          </a:p>
        </p:txBody>
      </p:sp>
    </p:spTree>
    <p:custDataLst>
      <p:tags r:id="rId1"/>
    </p:custDataLst>
    <p:extLst>
      <p:ext uri="{BB962C8B-B14F-4D97-AF65-F5344CB8AC3E}">
        <p14:creationId xmlns:p14="http://schemas.microsoft.com/office/powerpoint/2010/main" val="4183267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EVs and Equity: Exporting Pollution </a:t>
            </a:r>
          </a:p>
        </p:txBody>
      </p:sp>
      <p:sp>
        <p:nvSpPr>
          <p:cNvPr id="3" name="TextBox 2">
            <a:extLst>
              <a:ext uri="{FF2B5EF4-FFF2-40B4-BE49-F238E27FC236}">
                <a16:creationId xmlns:a16="http://schemas.microsoft.com/office/drawing/2014/main" id="{9F3CCE9E-A1A1-484C-8194-14355B1C06D9}"/>
              </a:ext>
            </a:extLst>
          </p:cNvPr>
          <p:cNvSpPr txBox="1"/>
          <p:nvPr/>
        </p:nvSpPr>
        <p:spPr>
          <a:xfrm>
            <a:off x="658886" y="2014926"/>
            <a:ext cx="5437114" cy="352635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Electric vehicles shift pollution from the tailpipe to the power plant.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Suburban drivers tend to have the highest emissions-generated externalities per driver (</a:t>
            </a:r>
            <a:r>
              <a:rPr lang="en-US" sz="2000" dirty="0" err="1">
                <a:cs typeface="Calibri Light" panose="020F0302020204030204" pitchFamily="34" charset="0"/>
                <a:hlinkClick r:id="rId4"/>
              </a:rPr>
              <a:t>Nehiba</a:t>
            </a:r>
            <a:r>
              <a:rPr lang="en-US" sz="2000" dirty="0">
                <a:cs typeface="Calibri Light" panose="020F0302020204030204" pitchFamily="34" charset="0"/>
                <a:hlinkClick r:id="rId4"/>
              </a:rPr>
              <a:t> 2023</a:t>
            </a:r>
            <a:r>
              <a:rPr lang="en-US" sz="2000" dirty="0">
                <a:cs typeface="Calibri Light" panose="020F0302020204030204" pitchFamily="34" charset="0"/>
              </a:rPr>
              <a:t>).</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CBGs with median income &gt; $65k receive environmental benefits, those below receive negative benefits (</a:t>
            </a:r>
            <a:r>
              <a:rPr lang="en-US" sz="2000" dirty="0">
                <a:cs typeface="Calibri Light" panose="020F0302020204030204" pitchFamily="34" charset="0"/>
                <a:hlinkClick r:id="rId5"/>
              </a:rPr>
              <a:t>Holland et al. 2019</a:t>
            </a:r>
            <a:r>
              <a:rPr lang="en-US" sz="2000" dirty="0">
                <a:cs typeface="Calibri Light" panose="020F0302020204030204" pitchFamily="34" charset="0"/>
              </a:rPr>
              <a:t>). </a:t>
            </a:r>
          </a:p>
        </p:txBody>
      </p:sp>
      <p:pic>
        <p:nvPicPr>
          <p:cNvPr id="4" name="Picture 3">
            <a:extLst>
              <a:ext uri="{FF2B5EF4-FFF2-40B4-BE49-F238E27FC236}">
                <a16:creationId xmlns:a16="http://schemas.microsoft.com/office/drawing/2014/main" id="{74D04360-7357-C625-EB28-640EE96850A8}"/>
              </a:ext>
            </a:extLst>
          </p:cNvPr>
          <p:cNvPicPr>
            <a:picLocks noChangeAspect="1"/>
          </p:cNvPicPr>
          <p:nvPr/>
        </p:nvPicPr>
        <p:blipFill>
          <a:blip r:embed="rId6"/>
          <a:stretch>
            <a:fillRect/>
          </a:stretch>
        </p:blipFill>
        <p:spPr>
          <a:xfrm>
            <a:off x="6096000" y="1961848"/>
            <a:ext cx="5991630" cy="4017226"/>
          </a:xfrm>
          <a:prstGeom prst="rect">
            <a:avLst/>
          </a:prstGeom>
        </p:spPr>
      </p:pic>
    </p:spTree>
    <p:custDataLst>
      <p:tags r:id="rId1"/>
    </p:custDataLst>
    <p:extLst>
      <p:ext uri="{BB962C8B-B14F-4D97-AF65-F5344CB8AC3E}">
        <p14:creationId xmlns:p14="http://schemas.microsoft.com/office/powerpoint/2010/main" val="3318547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457199" y="702863"/>
            <a:ext cx="5005139" cy="98071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EV Tax Credits and Equity</a:t>
            </a:r>
          </a:p>
        </p:txBody>
      </p:sp>
      <p:sp>
        <p:nvSpPr>
          <p:cNvPr id="3" name="TextBox 2">
            <a:extLst>
              <a:ext uri="{FF2B5EF4-FFF2-40B4-BE49-F238E27FC236}">
                <a16:creationId xmlns:a16="http://schemas.microsoft.com/office/drawing/2014/main" id="{9F3CCE9E-A1A1-484C-8194-14355B1C06D9}"/>
              </a:ext>
            </a:extLst>
          </p:cNvPr>
          <p:cNvSpPr txBox="1"/>
          <p:nvPr/>
        </p:nvSpPr>
        <p:spPr>
          <a:xfrm>
            <a:off x="572068" y="2344087"/>
            <a:ext cx="5255939"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EV tax credits benefit the wealthiest income quintiles (</a:t>
            </a:r>
            <a:r>
              <a:rPr lang="en-US" sz="2400" dirty="0" err="1">
                <a:cs typeface="Calibri Light" panose="020F0302020204030204" pitchFamily="34" charset="0"/>
                <a:hlinkClick r:id="rId4"/>
              </a:rPr>
              <a:t>Borenstein</a:t>
            </a:r>
            <a:r>
              <a:rPr lang="en-US" sz="2400" dirty="0">
                <a:cs typeface="Calibri Light" panose="020F0302020204030204" pitchFamily="34" charset="0"/>
                <a:hlinkClick r:id="rId4"/>
              </a:rPr>
              <a:t> and Davis, 2016</a:t>
            </a:r>
            <a:r>
              <a:rPr lang="en-US" sz="2400" dirty="0">
                <a:cs typeface="Calibri Light" panose="020F0302020204030204" pitchFamily="34" charset="0"/>
              </a:rPr>
              <a:t>). Using tax return data from California:</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Top quintile received </a:t>
            </a:r>
            <a:r>
              <a:rPr lang="en-US" sz="2400" b="1" dirty="0">
                <a:solidFill>
                  <a:srgbClr val="0070C0"/>
                </a:solidFill>
                <a:cs typeface="Calibri Light" panose="020F0302020204030204" pitchFamily="34" charset="0"/>
              </a:rPr>
              <a:t>90%</a:t>
            </a:r>
            <a:r>
              <a:rPr lang="en-US" sz="2400" dirty="0">
                <a:cs typeface="Calibri Light" panose="020F0302020204030204" pitchFamily="34" charset="0"/>
              </a:rPr>
              <a:t> of all credits for electric vehicles.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How could this be improved?</a:t>
            </a:r>
          </a:p>
        </p:txBody>
      </p:sp>
      <p:pic>
        <p:nvPicPr>
          <p:cNvPr id="2" name="Picture 1">
            <a:extLst>
              <a:ext uri="{FF2B5EF4-FFF2-40B4-BE49-F238E27FC236}">
                <a16:creationId xmlns:a16="http://schemas.microsoft.com/office/drawing/2014/main" id="{92353882-BBF0-BD1E-72D0-A3D994169BF3}"/>
              </a:ext>
            </a:extLst>
          </p:cNvPr>
          <p:cNvPicPr>
            <a:picLocks noChangeAspect="1"/>
          </p:cNvPicPr>
          <p:nvPr/>
        </p:nvPicPr>
        <p:blipFill>
          <a:blip r:embed="rId5"/>
          <a:stretch>
            <a:fillRect/>
          </a:stretch>
        </p:blipFill>
        <p:spPr>
          <a:xfrm>
            <a:off x="6257463" y="192913"/>
            <a:ext cx="4276725" cy="2981325"/>
          </a:xfrm>
          <a:prstGeom prst="rect">
            <a:avLst/>
          </a:prstGeom>
        </p:spPr>
      </p:pic>
      <p:pic>
        <p:nvPicPr>
          <p:cNvPr id="4" name="Picture 3">
            <a:extLst>
              <a:ext uri="{FF2B5EF4-FFF2-40B4-BE49-F238E27FC236}">
                <a16:creationId xmlns:a16="http://schemas.microsoft.com/office/drawing/2014/main" id="{79862264-046F-137B-645D-F0181CC0D0AB}"/>
              </a:ext>
            </a:extLst>
          </p:cNvPr>
          <p:cNvPicPr>
            <a:picLocks noChangeAspect="1"/>
          </p:cNvPicPr>
          <p:nvPr/>
        </p:nvPicPr>
        <p:blipFill>
          <a:blip r:embed="rId6"/>
          <a:stretch>
            <a:fillRect/>
          </a:stretch>
        </p:blipFill>
        <p:spPr>
          <a:xfrm>
            <a:off x="6363994" y="3077986"/>
            <a:ext cx="4298561" cy="2911928"/>
          </a:xfrm>
          <a:prstGeom prst="rect">
            <a:avLst/>
          </a:prstGeom>
        </p:spPr>
      </p:pic>
      <p:pic>
        <p:nvPicPr>
          <p:cNvPr id="5" name="Picture 4">
            <a:extLst>
              <a:ext uri="{FF2B5EF4-FFF2-40B4-BE49-F238E27FC236}">
                <a16:creationId xmlns:a16="http://schemas.microsoft.com/office/drawing/2014/main" id="{D875A8EB-FCEB-2FF1-A369-C6C7EE7ED8B7}"/>
              </a:ext>
            </a:extLst>
          </p:cNvPr>
          <p:cNvPicPr>
            <a:picLocks noChangeAspect="1"/>
          </p:cNvPicPr>
          <p:nvPr/>
        </p:nvPicPr>
        <p:blipFill>
          <a:blip r:embed="rId7"/>
          <a:stretch>
            <a:fillRect/>
          </a:stretch>
        </p:blipFill>
        <p:spPr>
          <a:xfrm>
            <a:off x="7262832" y="5989914"/>
            <a:ext cx="2988073" cy="417825"/>
          </a:xfrm>
          <a:prstGeom prst="rect">
            <a:avLst/>
          </a:prstGeom>
        </p:spPr>
      </p:pic>
    </p:spTree>
    <p:custDataLst>
      <p:tags r:id="rId1"/>
    </p:custDataLst>
    <p:extLst>
      <p:ext uri="{BB962C8B-B14F-4D97-AF65-F5344CB8AC3E}">
        <p14:creationId xmlns:p14="http://schemas.microsoft.com/office/powerpoint/2010/main" val="1194263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rgbClr val="0070C0"/>
                </a:solidFill>
                <a:latin typeface="+mj-lt"/>
              </a:rPr>
              <a:t>Next class</a:t>
            </a:r>
          </a:p>
          <a:p>
            <a:pPr algn="ctr"/>
            <a:endParaRPr lang="en-US" dirty="0">
              <a:solidFill>
                <a:srgbClr val="0070C0"/>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603872" y="1905506"/>
            <a:ext cx="10755528" cy="3416320"/>
          </a:xfrm>
          <a:prstGeom prst="rect">
            <a:avLst/>
          </a:prstGeom>
          <a:noFill/>
          <a:effectLst/>
        </p:spPr>
        <p:txBody>
          <a:bodyPr wrap="square" rtlCol="0">
            <a:spAutoFit/>
          </a:bodyPr>
          <a:lstStyle/>
          <a:p>
            <a:pPr marL="800100" lvl="1" indent="-342900">
              <a:buFont typeface="Wingdings" panose="05000000000000000000" pitchFamily="2" charset="2"/>
              <a:buChar char="§"/>
            </a:pPr>
            <a:endParaRPr lang="en-US" sz="2400" dirty="0">
              <a:cs typeface="Calibri Light" panose="020F0302020204030204" pitchFamily="34" charset="0"/>
            </a:endParaRPr>
          </a:p>
          <a:p>
            <a:pPr marL="800100" lvl="1" indent="-342900">
              <a:buFont typeface="Wingdings" panose="05000000000000000000" pitchFamily="2" charset="2"/>
              <a:buChar char="§"/>
            </a:pPr>
            <a:r>
              <a:rPr lang="en-US" sz="2400" dirty="0">
                <a:cs typeface="Calibri Light" panose="020F0302020204030204" pitchFamily="34" charset="0"/>
              </a:rPr>
              <a:t>Note: your second reflection post is now available. </a:t>
            </a:r>
          </a:p>
          <a:p>
            <a:pPr marL="800100" lvl="1" indent="-342900">
              <a:buFont typeface="Wingdings" panose="05000000000000000000" pitchFamily="2" charset="2"/>
              <a:buChar char="§"/>
            </a:pPr>
            <a:endParaRPr lang="en-US" sz="2400" dirty="0">
              <a:cs typeface="Calibri Light" panose="020F0302020204030204" pitchFamily="34" charset="0"/>
            </a:endParaRPr>
          </a:p>
          <a:p>
            <a:pPr marL="800100" lvl="1" indent="-342900">
              <a:buFont typeface="Wingdings" panose="05000000000000000000" pitchFamily="2" charset="2"/>
              <a:buChar char="§"/>
            </a:pPr>
            <a:r>
              <a:rPr lang="en-US" sz="2400" dirty="0">
                <a:cs typeface="Calibri Light" panose="020F0302020204030204" pitchFamily="34" charset="0"/>
              </a:rPr>
              <a:t>On Monday we will go over The Clean Water Act. Readings for Monday: </a:t>
            </a:r>
          </a:p>
          <a:p>
            <a:pPr marL="1828800" lvl="3" indent="-457200">
              <a:buFont typeface="Wingdings" panose="05000000000000000000" pitchFamily="2" charset="2"/>
              <a:buChar char="Ø"/>
            </a:pPr>
            <a:r>
              <a:rPr lang="en-US" sz="2400" dirty="0">
                <a:cs typeface="Calibri Light" panose="020F0302020204030204" pitchFamily="34" charset="0"/>
              </a:rPr>
              <a:t>Please read </a:t>
            </a:r>
            <a:r>
              <a:rPr lang="en-US" sz="2400" dirty="0">
                <a:cs typeface="Calibri Light" panose="020F0302020204030204" pitchFamily="34" charset="0"/>
                <a:hlinkClick r:id="rId4"/>
              </a:rPr>
              <a:t>Keiser and Shapiro (2019)</a:t>
            </a:r>
            <a:r>
              <a:rPr lang="en-US" sz="2400" dirty="0">
                <a:cs typeface="Calibri Light" panose="020F0302020204030204" pitchFamily="34" charset="0"/>
              </a:rPr>
              <a:t>. It’s a great paper on the topic and it covers a lot of background on the CWA. </a:t>
            </a:r>
          </a:p>
          <a:p>
            <a:pPr marL="1828800" lvl="3" indent="-457200">
              <a:buFont typeface="Wingdings" panose="05000000000000000000" pitchFamily="2" charset="2"/>
              <a:buChar char="Ø"/>
            </a:pPr>
            <a:r>
              <a:rPr lang="en-US" sz="2400" dirty="0">
                <a:cs typeface="Calibri Light" panose="020F0302020204030204" pitchFamily="34" charset="0"/>
              </a:rPr>
              <a:t>(optional) </a:t>
            </a:r>
            <a:r>
              <a:rPr lang="en-US" sz="2400" dirty="0">
                <a:cs typeface="Calibri Light" panose="020F0302020204030204" pitchFamily="34" charset="0"/>
                <a:hlinkClick r:id="rId5"/>
              </a:rPr>
              <a:t>Keiser, Kling, and Shapiro (2018)</a:t>
            </a:r>
            <a:endParaRPr lang="en-US" sz="2400" dirty="0">
              <a:cs typeface="Calibri Light" panose="020F0302020204030204" pitchFamily="34" charset="0"/>
            </a:endParaRPr>
          </a:p>
          <a:p>
            <a:pPr marL="1828800" lvl="3" indent="-457200">
              <a:buFont typeface="Wingdings" panose="05000000000000000000" pitchFamily="2" charset="2"/>
              <a:buChar char="Ø"/>
            </a:pPr>
            <a:endParaRPr lang="en-US" sz="2400" dirty="0">
              <a:cs typeface="Calibri Light" panose="020F0302020204030204" pitchFamily="34" charset="0"/>
            </a:endParaRPr>
          </a:p>
          <a:p>
            <a:pPr marL="800100" lvl="1" indent="-342900">
              <a:buFont typeface="Wingdings" panose="05000000000000000000" pitchFamily="2" charset="2"/>
              <a:buChar char="§"/>
            </a:pPr>
            <a:endParaRPr lang="en-US" sz="2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41768" y="2027041"/>
            <a:ext cx="10339818" cy="352635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Some options for reducing these externalities:</a:t>
            </a:r>
          </a:p>
          <a:p>
            <a:pPr marL="800100" lvl="1" indent="-342900">
              <a:lnSpc>
                <a:spcPct val="125000"/>
              </a:lnSpc>
              <a:buFont typeface="Wingdings" panose="05000000000000000000" pitchFamily="2" charset="2"/>
              <a:buChar char="§"/>
            </a:pPr>
            <a:r>
              <a:rPr lang="en-US" sz="2000" b="1" dirty="0">
                <a:cs typeface="Calibri Light" panose="020F0302020204030204" pitchFamily="34" charset="0"/>
              </a:rPr>
              <a:t>Fuel Tax: </a:t>
            </a:r>
            <a:r>
              <a:rPr lang="en-US" sz="2000" dirty="0">
                <a:cs typeface="Calibri Light" panose="020F0302020204030204" pitchFamily="34" charset="0"/>
              </a:rPr>
              <a:t>a tax on each unit of fuel purchased. </a:t>
            </a:r>
          </a:p>
          <a:p>
            <a:pPr marL="800100" lvl="1" indent="-342900">
              <a:lnSpc>
                <a:spcPct val="125000"/>
              </a:lnSpc>
              <a:buFont typeface="Wingdings" panose="05000000000000000000" pitchFamily="2" charset="2"/>
              <a:buChar char="§"/>
            </a:pPr>
            <a:r>
              <a:rPr lang="en-US" sz="2000" b="1" dirty="0">
                <a:cs typeface="Calibri Light" panose="020F0302020204030204" pitchFamily="34" charset="0"/>
              </a:rPr>
              <a:t>Emissions Taxes: </a:t>
            </a:r>
            <a:r>
              <a:rPr lang="en-US" sz="2000" dirty="0">
                <a:cs typeface="Calibri Light" panose="020F0302020204030204" pitchFamily="34" charset="0"/>
              </a:rPr>
              <a:t>a tax on tailpipe emissions. </a:t>
            </a:r>
          </a:p>
          <a:p>
            <a:pPr marL="800100" lvl="1" indent="-342900">
              <a:lnSpc>
                <a:spcPct val="125000"/>
              </a:lnSpc>
              <a:buFont typeface="Wingdings" panose="05000000000000000000" pitchFamily="2" charset="2"/>
              <a:buChar char="§"/>
            </a:pPr>
            <a:r>
              <a:rPr lang="en-US" sz="2000" b="1" dirty="0">
                <a:cs typeface="Calibri Light" panose="020F0302020204030204" pitchFamily="34" charset="0"/>
              </a:rPr>
              <a:t>Emissions Standards: </a:t>
            </a:r>
            <a:r>
              <a:rPr lang="en-US" sz="2000" dirty="0">
                <a:cs typeface="Calibri Light" panose="020F0302020204030204" pitchFamily="34" charset="0"/>
              </a:rPr>
              <a:t>Specific required reductions of tailpipe emissions for all car models. </a:t>
            </a:r>
          </a:p>
          <a:p>
            <a:pPr marL="800100" lvl="1" indent="-342900">
              <a:lnSpc>
                <a:spcPct val="125000"/>
              </a:lnSpc>
              <a:buFont typeface="Wingdings" panose="05000000000000000000" pitchFamily="2" charset="2"/>
              <a:buChar char="§"/>
            </a:pPr>
            <a:r>
              <a:rPr lang="en-US" sz="2000" b="1" dirty="0">
                <a:cs typeface="Calibri Light" panose="020F0302020204030204" pitchFamily="34" charset="0"/>
              </a:rPr>
              <a:t>Fuel Economy Standard: </a:t>
            </a:r>
            <a:r>
              <a:rPr lang="en-US" sz="2000" dirty="0">
                <a:cs typeface="Calibri Light" panose="020F0302020204030204" pitchFamily="34" charset="0"/>
              </a:rPr>
              <a:t>A car must meet a certain miles per gallon standard. </a:t>
            </a:r>
          </a:p>
          <a:p>
            <a:pPr marL="800100" lvl="1" indent="-342900">
              <a:lnSpc>
                <a:spcPct val="125000"/>
              </a:lnSpc>
              <a:buFont typeface="Wingdings" panose="05000000000000000000" pitchFamily="2" charset="2"/>
              <a:buChar char="§"/>
            </a:pPr>
            <a:r>
              <a:rPr lang="en-US" sz="2000" b="1" dirty="0">
                <a:cs typeface="Calibri Light" panose="020F0302020204030204" pitchFamily="34" charset="0"/>
              </a:rPr>
              <a:t>Attribute-based Fuel Economy Standard: </a:t>
            </a:r>
            <a:r>
              <a:rPr lang="en-US" sz="2000" dirty="0">
                <a:cs typeface="Calibri Light" panose="020F0302020204030204" pitchFamily="34" charset="0"/>
              </a:rPr>
              <a:t>Different types of cars must meet different miles per gallon standards.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Others: car property tax, tax on car attributes (engine size, age, weight), car type requirements, new/old car registration fee, etc.</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Some Policy Options</a:t>
            </a:r>
          </a:p>
        </p:txBody>
      </p:sp>
    </p:spTree>
    <p:custDataLst>
      <p:tags r:id="rId1"/>
    </p:custDataLst>
    <p:extLst>
      <p:ext uri="{BB962C8B-B14F-4D97-AF65-F5344CB8AC3E}">
        <p14:creationId xmlns:p14="http://schemas.microsoft.com/office/powerpoint/2010/main" val="418232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8AE995-3761-4E8E-B676-D7F73B916651}"/>
                  </a:ext>
                </a:extLst>
              </p:cNvPr>
              <p:cNvSpPr txBox="1"/>
              <p:nvPr/>
            </p:nvSpPr>
            <p:spPr>
              <a:xfrm>
                <a:off x="695281" y="1764282"/>
                <a:ext cx="4935498" cy="4023217"/>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For each manufacturer, the average mpg of all cars sold must be below the CAFE Standard:</a:t>
                </a:r>
              </a:p>
              <a:p>
                <a:pPr>
                  <a:lnSpc>
                    <a:spcPct val="125000"/>
                  </a:lnSpc>
                </a:pPr>
                <a:endParaRPr lang="en-US" dirty="0">
                  <a:cs typeface="Calibri Light" panose="020F0302020204030204" pitchFamily="34" charset="0"/>
                </a:endParaRPr>
              </a:p>
              <a:p>
                <a:pPr>
                  <a:lnSpc>
                    <a:spcPct val="125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𝐶𝐴𝐹𝐸</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i="1">
                                  <a:latin typeface="Cambria Math" panose="02040503050406030204" pitchFamily="18" charset="0"/>
                                </a:rPr>
                                <m:t>𝑚</m:t>
                              </m:r>
                              <m:r>
                                <a:rPr lang="en-US" b="0" i="1" smtClean="0">
                                  <a:latin typeface="Cambria Math" panose="02040503050406030204" pitchFamily="18" charset="0"/>
                                </a:rPr>
                                <m:t>𝑝𝑔</m:t>
                              </m:r>
                            </m:e>
                            <m:sub>
                              <m:r>
                                <a:rPr lang="en-US" b="0" i="1" smtClean="0">
                                  <a:latin typeface="Cambria Math" panose="02040503050406030204" pitchFamily="18" charset="0"/>
                                </a:rPr>
                                <m:t>𝑖</m:t>
                              </m:r>
                            </m:sub>
                          </m:sSub>
                        </m:e>
                      </m:nary>
                    </m:oMath>
                  </m:oMathPara>
                </a14:m>
                <a:endParaRPr lang="en-US" dirty="0">
                  <a:cs typeface="Calibri Light" panose="020F0302020204030204" pitchFamily="34" charset="0"/>
                </a:endParaRPr>
              </a:p>
              <a:p>
                <a:pPr>
                  <a:lnSpc>
                    <a:spcPct val="125000"/>
                  </a:lnSpc>
                </a:pPr>
                <a:endParaRPr lang="en-US" dirty="0">
                  <a:cs typeface="Calibri Light" panose="020F0302020204030204" pitchFamily="34" charset="0"/>
                </a:endParaRPr>
              </a:p>
              <a:p>
                <a:pPr marL="285750" indent="-285750">
                  <a:lnSpc>
                    <a:spcPct val="125000"/>
                  </a:lnSpc>
                  <a:buFont typeface="Wingdings" panose="05000000000000000000" pitchFamily="2" charset="2"/>
                  <a:buChar char="§"/>
                </a:pPr>
                <a14:m>
                  <m:oMath xmlns:m="http://schemas.openxmlformats.org/officeDocument/2006/math">
                    <m:r>
                      <m:rPr>
                        <m:brk m:alnAt="7"/>
                      </m:rPr>
                      <a:rPr lang="en-US" b="0" i="1" smtClean="0">
                        <a:latin typeface="Cambria Math" panose="02040503050406030204" pitchFamily="18" charset="0"/>
                      </a:rPr>
                      <m:t>𝑖</m:t>
                    </m:r>
                  </m:oMath>
                </a14:m>
                <a:r>
                  <a:rPr lang="en-US" dirty="0">
                    <a:cs typeface="Calibri Light" panose="020F0302020204030204" pitchFamily="34" charset="0"/>
                  </a:rPr>
                  <a:t> is a model of car sold,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cs typeface="Calibri Light" panose="020F0302020204030204" pitchFamily="34" charset="0"/>
                  </a:rPr>
                  <a:t> is the total sold of that model, N is the total cars sold of a given type for one manufacturer.</a:t>
                </a:r>
              </a:p>
              <a:p>
                <a:pPr marL="285750" indent="-285750">
                  <a:lnSpc>
                    <a:spcPct val="125000"/>
                  </a:lnSpc>
                  <a:buFont typeface="Wingdings" panose="05000000000000000000" pitchFamily="2" charset="2"/>
                  <a:buChar char="§"/>
                </a:pPr>
                <a:r>
                  <a:rPr lang="en-US" dirty="0">
                    <a:cs typeface="Calibri Light" panose="020F0302020204030204" pitchFamily="34" charset="0"/>
                  </a:rPr>
                  <a:t>$55 charge per car for each mpg under the standard originally, now $290. </a:t>
                </a:r>
              </a:p>
            </p:txBody>
          </p:sp>
        </mc:Choice>
        <mc:Fallback xmlns="">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695281" y="1764282"/>
                <a:ext cx="4935498" cy="4023217"/>
              </a:xfrm>
              <a:prstGeom prst="rect">
                <a:avLst/>
              </a:prstGeom>
              <a:blipFill>
                <a:blip r:embed="rId4"/>
                <a:stretch>
                  <a:fillRect l="-988" r="-864" b="-1515"/>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The Corporate Average Fuel Economy Standard</a:t>
            </a:r>
          </a:p>
        </p:txBody>
      </p:sp>
      <p:pic>
        <p:nvPicPr>
          <p:cNvPr id="3" name="Picture 2">
            <a:extLst>
              <a:ext uri="{FF2B5EF4-FFF2-40B4-BE49-F238E27FC236}">
                <a16:creationId xmlns:a16="http://schemas.microsoft.com/office/drawing/2014/main" id="{B7B8D9D2-59A3-1EA6-F814-E1A5F733C8A5}"/>
              </a:ext>
            </a:extLst>
          </p:cNvPr>
          <p:cNvPicPr>
            <a:picLocks noChangeAspect="1"/>
          </p:cNvPicPr>
          <p:nvPr/>
        </p:nvPicPr>
        <p:blipFill>
          <a:blip r:embed="rId5"/>
          <a:stretch>
            <a:fillRect/>
          </a:stretch>
        </p:blipFill>
        <p:spPr>
          <a:xfrm>
            <a:off x="5546421" y="2209426"/>
            <a:ext cx="6645579" cy="3159907"/>
          </a:xfrm>
          <a:prstGeom prst="rect">
            <a:avLst/>
          </a:prstGeom>
        </p:spPr>
      </p:pic>
      <p:sp>
        <p:nvSpPr>
          <p:cNvPr id="4" name="TextBox 3">
            <a:extLst>
              <a:ext uri="{FF2B5EF4-FFF2-40B4-BE49-F238E27FC236}">
                <a16:creationId xmlns:a16="http://schemas.microsoft.com/office/drawing/2014/main" id="{0A65D58B-86DE-E1B2-1533-9933EFAC4306}"/>
              </a:ext>
            </a:extLst>
          </p:cNvPr>
          <p:cNvSpPr txBox="1"/>
          <p:nvPr/>
        </p:nvSpPr>
        <p:spPr>
          <a:xfrm>
            <a:off x="9827173" y="5694187"/>
            <a:ext cx="1219199" cy="369332"/>
          </a:xfrm>
          <a:prstGeom prst="rect">
            <a:avLst/>
          </a:prstGeom>
          <a:noFill/>
        </p:spPr>
        <p:txBody>
          <a:bodyPr wrap="square" rtlCol="0">
            <a:spAutoFit/>
          </a:bodyPr>
          <a:lstStyle/>
          <a:p>
            <a:r>
              <a:rPr lang="en-US" dirty="0">
                <a:hlinkClick r:id="rId6"/>
              </a:rPr>
              <a:t>Source.</a:t>
            </a:r>
            <a:endParaRPr lang="en-US" dirty="0"/>
          </a:p>
        </p:txBody>
      </p:sp>
    </p:spTree>
    <p:custDataLst>
      <p:tags r:id="rId1"/>
    </p:custDataLst>
    <p:extLst>
      <p:ext uri="{BB962C8B-B14F-4D97-AF65-F5344CB8AC3E}">
        <p14:creationId xmlns:p14="http://schemas.microsoft.com/office/powerpoint/2010/main" val="996957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06A8B3-1F9B-EBF1-3918-E5F0E92BD893}"/>
              </a:ext>
            </a:extLst>
          </p:cNvPr>
          <p:cNvPicPr>
            <a:picLocks noChangeAspect="1"/>
          </p:cNvPicPr>
          <p:nvPr/>
        </p:nvPicPr>
        <p:blipFill>
          <a:blip r:embed="rId4"/>
          <a:stretch>
            <a:fillRect/>
          </a:stretch>
        </p:blipFill>
        <p:spPr>
          <a:xfrm>
            <a:off x="1481959" y="133131"/>
            <a:ext cx="9228082" cy="6152055"/>
          </a:xfrm>
          <a:prstGeom prst="rect">
            <a:avLst/>
          </a:prstGeom>
        </p:spPr>
      </p:pic>
    </p:spTree>
    <p:custDataLst>
      <p:tags r:id="rId1"/>
    </p:custDataLst>
    <p:extLst>
      <p:ext uri="{BB962C8B-B14F-4D97-AF65-F5344CB8AC3E}">
        <p14:creationId xmlns:p14="http://schemas.microsoft.com/office/powerpoint/2010/main" val="89454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8AE995-3761-4E8E-B676-D7F73B916651}"/>
                  </a:ext>
                </a:extLst>
              </p:cNvPr>
              <p:cNvSpPr txBox="1"/>
              <p:nvPr/>
            </p:nvSpPr>
            <p:spPr>
              <a:xfrm>
                <a:off x="637987" y="2414775"/>
                <a:ext cx="6393562" cy="3141629"/>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Some effects of the attribute-based CAFE Standard:</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Trucks have lower standards than traditional passenger vehicles</a:t>
                </a:r>
              </a:p>
              <a:p>
                <a:pPr marL="1257300" lvl="2" indent="-342900">
                  <a:lnSpc>
                    <a:spcPct val="125000"/>
                  </a:lnSpc>
                  <a:buFont typeface="Wingdings" panose="05000000000000000000" pitchFamily="2" charset="2"/>
                  <a:buChar char="§"/>
                </a:pPr>
                <a:r>
                  <a:rPr lang="en-US" sz="2000" dirty="0">
                    <a:cs typeface="Calibri Light" panose="020F0302020204030204" pitchFamily="34" charset="0"/>
                  </a:rPr>
                  <a:t>Increased the share of trucks on the road</a:t>
                </a:r>
              </a:p>
              <a:p>
                <a:pPr marL="1257300" lvl="2" indent="-342900">
                  <a:lnSpc>
                    <a:spcPct val="125000"/>
                  </a:lnSpc>
                  <a:buFont typeface="Wingdings" panose="05000000000000000000" pitchFamily="2" charset="2"/>
                  <a:buChar char="§"/>
                </a:pPr>
                <a:r>
                  <a:rPr lang="en-US" sz="2000" dirty="0">
                    <a:cs typeface="Calibri Light" panose="020F0302020204030204" pitchFamily="34" charset="0"/>
                  </a:rPr>
                  <a:t>Decreased size of cars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More trucks </a:t>
                </a:r>
                <a14:m>
                  <m:oMath xmlns:m="http://schemas.openxmlformats.org/officeDocument/2006/math">
                    <m:r>
                      <a:rPr lang="en-US" sz="2000" b="0" i="1" smtClean="0">
                        <a:latin typeface="Cambria Math" panose="02040503050406030204" pitchFamily="18" charset="0"/>
                        <a:cs typeface="Calibri Light" panose="020F0302020204030204" pitchFamily="34" charset="0"/>
                      </a:rPr>
                      <m:t>+</m:t>
                    </m:r>
                  </m:oMath>
                </a14:m>
                <a:r>
                  <a:rPr lang="en-US" sz="2000" dirty="0">
                    <a:cs typeface="Calibri Light" panose="020F0302020204030204" pitchFamily="34" charset="0"/>
                  </a:rPr>
                  <a:t> smaller cars </a:t>
                </a:r>
                <a14:m>
                  <m:oMath xmlns:m="http://schemas.openxmlformats.org/officeDocument/2006/math">
                    <m:r>
                      <a:rPr lang="en-US" sz="2000" i="1">
                        <a:latin typeface="Cambria Math" panose="02040503050406030204" pitchFamily="18" charset="0"/>
                        <a:cs typeface="Calibri Light" panose="020F0302020204030204" pitchFamily="34" charset="0"/>
                      </a:rPr>
                      <m:t>→</m:t>
                    </m:r>
                  </m:oMath>
                </a14:m>
                <a:r>
                  <a:rPr lang="en-US" sz="2000" dirty="0">
                    <a:cs typeface="Calibri Light" panose="020F0302020204030204" pitchFamily="34" charset="0"/>
                  </a:rPr>
                  <a:t> more hazardous accidents, especially for smaller cars.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Also, unexpected engineering incentives.</a:t>
                </a:r>
              </a:p>
            </p:txBody>
          </p:sp>
        </mc:Choice>
        <mc:Fallback xmlns="">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637987" y="2414775"/>
                <a:ext cx="6393562" cy="3141629"/>
              </a:xfrm>
              <a:prstGeom prst="rect">
                <a:avLst/>
              </a:prstGeom>
              <a:blipFill>
                <a:blip r:embed="rId4"/>
                <a:stretch>
                  <a:fillRect l="-1050" b="-2524"/>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CAFE Standard in Practice </a:t>
            </a:r>
          </a:p>
        </p:txBody>
      </p:sp>
      <p:pic>
        <p:nvPicPr>
          <p:cNvPr id="2" name="Picture 1">
            <a:extLst>
              <a:ext uri="{FF2B5EF4-FFF2-40B4-BE49-F238E27FC236}">
                <a16:creationId xmlns:a16="http://schemas.microsoft.com/office/drawing/2014/main" id="{375B862B-3AB4-28D7-516B-81D58627A349}"/>
              </a:ext>
            </a:extLst>
          </p:cNvPr>
          <p:cNvPicPr>
            <a:picLocks noChangeAspect="1"/>
          </p:cNvPicPr>
          <p:nvPr/>
        </p:nvPicPr>
        <p:blipFill>
          <a:blip r:embed="rId5"/>
          <a:stretch>
            <a:fillRect/>
          </a:stretch>
        </p:blipFill>
        <p:spPr>
          <a:xfrm>
            <a:off x="7283926" y="2153165"/>
            <a:ext cx="4681250" cy="3510937"/>
          </a:xfrm>
          <a:prstGeom prst="rect">
            <a:avLst/>
          </a:prstGeom>
        </p:spPr>
      </p:pic>
      <p:sp>
        <p:nvSpPr>
          <p:cNvPr id="5" name="TextBox 4">
            <a:extLst>
              <a:ext uri="{FF2B5EF4-FFF2-40B4-BE49-F238E27FC236}">
                <a16:creationId xmlns:a16="http://schemas.microsoft.com/office/drawing/2014/main" id="{BDC08B00-DDAD-E983-98B3-59066A99164D}"/>
              </a:ext>
            </a:extLst>
          </p:cNvPr>
          <p:cNvSpPr txBox="1"/>
          <p:nvPr/>
        </p:nvSpPr>
        <p:spPr>
          <a:xfrm>
            <a:off x="6779172" y="5664102"/>
            <a:ext cx="5238300" cy="584775"/>
          </a:xfrm>
          <a:prstGeom prst="rect">
            <a:avLst/>
          </a:prstGeom>
          <a:noFill/>
        </p:spPr>
        <p:txBody>
          <a:bodyPr wrap="square" rtlCol="0">
            <a:spAutoFit/>
          </a:bodyPr>
          <a:lstStyle/>
          <a:p>
            <a:r>
              <a:rPr lang="en-US" sz="1600" dirty="0"/>
              <a:t>The PT cruiser was engineered to meet design classifications of a light truck to lower Chrysler’s light truck AFE. </a:t>
            </a:r>
          </a:p>
        </p:txBody>
      </p:sp>
      <p:sp>
        <p:nvSpPr>
          <p:cNvPr id="6" name="TextBox 5">
            <a:extLst>
              <a:ext uri="{FF2B5EF4-FFF2-40B4-BE49-F238E27FC236}">
                <a16:creationId xmlns:a16="http://schemas.microsoft.com/office/drawing/2014/main" id="{114060A4-C7C8-9CF6-B929-424354301969}"/>
              </a:ext>
            </a:extLst>
          </p:cNvPr>
          <p:cNvSpPr txBox="1"/>
          <p:nvPr/>
        </p:nvSpPr>
        <p:spPr>
          <a:xfrm>
            <a:off x="8591255" y="1891555"/>
            <a:ext cx="2066591" cy="523220"/>
          </a:xfrm>
          <a:prstGeom prst="rect">
            <a:avLst/>
          </a:prstGeom>
          <a:noFill/>
        </p:spPr>
        <p:txBody>
          <a:bodyPr wrap="none" rtlCol="0">
            <a:spAutoFit/>
          </a:bodyPr>
          <a:lstStyle/>
          <a:p>
            <a:r>
              <a:rPr lang="en-US" sz="2800" dirty="0">
                <a:solidFill>
                  <a:srgbClr val="0070C0"/>
                </a:solidFill>
              </a:rPr>
              <a:t>Car or truck?</a:t>
            </a:r>
          </a:p>
        </p:txBody>
      </p:sp>
    </p:spTree>
    <p:custDataLst>
      <p:tags r:id="rId1"/>
    </p:custDataLst>
    <p:extLst>
      <p:ext uri="{BB962C8B-B14F-4D97-AF65-F5344CB8AC3E}">
        <p14:creationId xmlns:p14="http://schemas.microsoft.com/office/powerpoint/2010/main" val="356441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564286" y="2162103"/>
            <a:ext cx="5619946"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Also, the </a:t>
            </a:r>
            <a:r>
              <a:rPr lang="en-US" sz="2000" b="1" dirty="0" err="1">
                <a:solidFill>
                  <a:srgbClr val="0070C0"/>
                </a:solidFill>
                <a:cs typeface="Calibri Light" panose="020F0302020204030204" pitchFamily="34" charset="0"/>
              </a:rPr>
              <a:t>Gruenspecht</a:t>
            </a:r>
            <a:r>
              <a:rPr lang="en-US" sz="2000" b="1" dirty="0">
                <a:solidFill>
                  <a:srgbClr val="0070C0"/>
                </a:solidFill>
                <a:cs typeface="Calibri Light" panose="020F0302020204030204" pitchFamily="34" charset="0"/>
              </a:rPr>
              <a:t> effect. </a:t>
            </a:r>
            <a:r>
              <a:rPr lang="en-US" sz="2000" dirty="0">
                <a:cs typeface="Calibri Light" panose="020F0302020204030204" pitchFamily="34" charset="0"/>
              </a:rPr>
              <a:t>AFE standards decrease relative sale prices of new high fuel economy cars vs. new low fuel economy cars (</a:t>
            </a:r>
            <a:r>
              <a:rPr lang="en-US" sz="2000" dirty="0">
                <a:cs typeface="Calibri Light" panose="020F0302020204030204" pitchFamily="34" charset="0"/>
                <a:hlinkClick r:id="rId4"/>
              </a:rPr>
              <a:t>Bento et al., 2020</a:t>
            </a:r>
            <a:r>
              <a:rPr lang="en-US" sz="2000" dirty="0">
                <a:cs typeface="Calibri Light" panose="020F0302020204030204" pitchFamily="34" charset="0"/>
              </a:rPr>
              <a:t>).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New high fuel economy cars are relatively cheaper in relation to used ones, hence scrapped sooner</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New low-fuel economy cars are relatively more expensive in relation to used ones, hence scrapped later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More on CAFE in Practice </a:t>
            </a:r>
          </a:p>
        </p:txBody>
      </p:sp>
      <p:pic>
        <p:nvPicPr>
          <p:cNvPr id="4" name="Picture 3">
            <a:extLst>
              <a:ext uri="{FF2B5EF4-FFF2-40B4-BE49-F238E27FC236}">
                <a16:creationId xmlns:a16="http://schemas.microsoft.com/office/drawing/2014/main" id="{4B903160-1464-4CEE-BEE7-61762AF017E3}"/>
              </a:ext>
            </a:extLst>
          </p:cNvPr>
          <p:cNvPicPr>
            <a:picLocks noChangeAspect="1"/>
          </p:cNvPicPr>
          <p:nvPr/>
        </p:nvPicPr>
        <p:blipFill>
          <a:blip r:embed="rId5"/>
          <a:stretch>
            <a:fillRect/>
          </a:stretch>
        </p:blipFill>
        <p:spPr>
          <a:xfrm>
            <a:off x="6871034" y="1785391"/>
            <a:ext cx="5231882" cy="4287783"/>
          </a:xfrm>
          <a:prstGeom prst="rect">
            <a:avLst/>
          </a:prstGeom>
        </p:spPr>
      </p:pic>
      <p:sp>
        <p:nvSpPr>
          <p:cNvPr id="10" name="TextBox 9">
            <a:extLst>
              <a:ext uri="{FF2B5EF4-FFF2-40B4-BE49-F238E27FC236}">
                <a16:creationId xmlns:a16="http://schemas.microsoft.com/office/drawing/2014/main" id="{CCBF59DB-9DAA-4E45-9946-777F9F31867D}"/>
              </a:ext>
            </a:extLst>
          </p:cNvPr>
          <p:cNvSpPr txBox="1"/>
          <p:nvPr/>
        </p:nvSpPr>
        <p:spPr>
          <a:xfrm>
            <a:off x="8599951" y="6073175"/>
            <a:ext cx="3592049" cy="338554"/>
          </a:xfrm>
          <a:prstGeom prst="rect">
            <a:avLst/>
          </a:prstGeom>
          <a:noFill/>
        </p:spPr>
        <p:txBody>
          <a:bodyPr wrap="square" rtlCol="0">
            <a:spAutoFit/>
          </a:bodyPr>
          <a:lstStyle/>
          <a:p>
            <a:r>
              <a:rPr lang="en-US" sz="1600" dirty="0"/>
              <a:t>Source: </a:t>
            </a:r>
            <a:r>
              <a:rPr lang="en-US" sz="1600" dirty="0">
                <a:hlinkClick r:id="rId6"/>
              </a:rPr>
              <a:t>Jacobsen and </a:t>
            </a:r>
            <a:r>
              <a:rPr lang="en-US" sz="1600" dirty="0" err="1">
                <a:hlinkClick r:id="rId6"/>
              </a:rPr>
              <a:t>Benthem</a:t>
            </a:r>
            <a:r>
              <a:rPr lang="en-US" sz="1600" dirty="0">
                <a:hlinkClick r:id="rId6"/>
              </a:rPr>
              <a:t> (2015). </a:t>
            </a:r>
            <a:endParaRPr lang="en-US" sz="1600" dirty="0"/>
          </a:p>
        </p:txBody>
      </p:sp>
    </p:spTree>
    <p:custDataLst>
      <p:tags r:id="rId1"/>
    </p:custDataLst>
    <p:extLst>
      <p:ext uri="{BB962C8B-B14F-4D97-AF65-F5344CB8AC3E}">
        <p14:creationId xmlns:p14="http://schemas.microsoft.com/office/powerpoint/2010/main" val="20391452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33929</TotalTime>
  <Words>2681</Words>
  <Application>Microsoft Office PowerPoint</Application>
  <PresentationFormat>Widescreen</PresentationFormat>
  <Paragraphs>350</Paragraphs>
  <Slides>47</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Cambria Math</vt:lpstr>
      <vt:lpstr>Courier New</vt:lpstr>
      <vt:lpstr>Times New Roman</vt:lpstr>
      <vt:lpstr>Wingdings</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Vehicle Air Pollution Standards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Electric Cars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Austin, Wes</cp:lastModifiedBy>
  <cp:revision>851</cp:revision>
  <dcterms:created xsi:type="dcterms:W3CDTF">2018-08-24T16:58:07Z</dcterms:created>
  <dcterms:modified xsi:type="dcterms:W3CDTF">2023-11-01T18:19:16Z</dcterms:modified>
</cp:coreProperties>
</file>